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6" r:id="rId2"/>
    <p:sldId id="257" r:id="rId3"/>
    <p:sldId id="258" r:id="rId4"/>
    <p:sldId id="259" r:id="rId5"/>
    <p:sldId id="260" r:id="rId6"/>
    <p:sldId id="275" r:id="rId7"/>
    <p:sldId id="273" r:id="rId8"/>
    <p:sldId id="274" r:id="rId9"/>
    <p:sldId id="261" r:id="rId10"/>
    <p:sldId id="263" r:id="rId11"/>
    <p:sldId id="264" r:id="rId12"/>
    <p:sldId id="269" r:id="rId13"/>
    <p:sldId id="279" r:id="rId14"/>
    <p:sldId id="271" r:id="rId15"/>
    <p:sldId id="265" r:id="rId16"/>
    <p:sldId id="267" r:id="rId17"/>
    <p:sldId id="268" r:id="rId18"/>
    <p:sldId id="276" r:id="rId19"/>
    <p:sldId id="27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78"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482600" y="978408"/>
            <a:ext cx="10506991" cy="2531555"/>
          </a:xfrm>
          <a:prstGeom prst="rect">
            <a:avLst/>
          </a:prstGeom>
        </p:spPr>
        <p:txBody>
          <a:bodyPr anchor="b"/>
          <a:lstStyle>
            <a:lvl1pPr algn="l">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482600" y="3602038"/>
            <a:ext cx="10506991" cy="227755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3/24/2024</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58844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482600" y="483576"/>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482600" y="978408"/>
            <a:ext cx="10506991" cy="175526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484192" y="3103131"/>
            <a:ext cx="10506991" cy="30929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3/24/2024</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276818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8041710" y="978408"/>
            <a:ext cx="2947881" cy="5124777"/>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484632" y="978408"/>
            <a:ext cx="7256453" cy="51247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3/24/2024</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650057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482600" y="978408"/>
            <a:ext cx="10634472" cy="2157984"/>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3/24/2024</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613027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481007" y="3922232"/>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482600" y="978409"/>
            <a:ext cx="10515600" cy="2716769"/>
          </a:xfrm>
          <a:prstGeom prst="rect">
            <a:avLst/>
          </a:prstGeo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482600" y="4171445"/>
            <a:ext cx="10515600" cy="1918205"/>
          </a:xfrm>
        </p:spPr>
        <p:txBody>
          <a:bodyPr>
            <a:normAutofit/>
          </a:bodyPr>
          <a:lstStyle>
            <a:lvl1pPr marL="0" indent="0">
              <a:buNone/>
              <a:defRPr lang="en-US" sz="2400" i="1"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3/24/2024</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481007" y="392223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6715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481007" y="483577"/>
            <a:ext cx="11147071" cy="243482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482599" y="978408"/>
            <a:ext cx="11147071" cy="175526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48260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621112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3/24/2024</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431833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484631" y="978407"/>
            <a:ext cx="11145039" cy="1339584"/>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484632" y="2500921"/>
            <a:ext cx="5346222" cy="823912"/>
          </a:xfrm>
        </p:spPr>
        <p:txBody>
          <a:bodyPr anchor="b">
            <a:normAutofit/>
          </a:bodyPr>
          <a:lstStyle>
            <a:lvl1pPr marL="0" indent="0">
              <a:buNone/>
              <a:defRPr lang="en-US" sz="2400" b="0" i="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484632" y="3428999"/>
            <a:ext cx="5346222"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6257120" y="2500921"/>
            <a:ext cx="5372551" cy="823912"/>
          </a:xfrm>
        </p:spPr>
        <p:txBody>
          <a:bodyPr anchor="b"/>
          <a:lstStyle>
            <a:lvl1pPr marL="0" indent="0">
              <a:buNone/>
              <a:defRPr lang="en-US" sz="2400" b="0" i="1" kern="120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6257120" y="3428999"/>
            <a:ext cx="5372551"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3/24/2024</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484632" y="6419088"/>
            <a:ext cx="4114800" cy="365125"/>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10989591" y="-7190"/>
            <a:ext cx="640080" cy="365125"/>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281093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481007" y="3933311"/>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482600" y="978408"/>
            <a:ext cx="10634472" cy="2591509"/>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3/24/2024</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51264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3/24/2024</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922982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484632" y="978408"/>
            <a:ext cx="4287393" cy="2450592"/>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5183187" y="987425"/>
            <a:ext cx="644648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484632" y="3645074"/>
            <a:ext cx="4287393" cy="2223914"/>
          </a:xfrm>
        </p:spPr>
        <p:txBody>
          <a:bodyPr/>
          <a:lstStyle>
            <a:lvl1pPr marL="0" indent="0">
              <a:buNone/>
              <a:defRPr lang="en-US" sz="2400" i="1"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3/24/2024</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6459021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484632" y="978407"/>
            <a:ext cx="4287393" cy="2450593"/>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5183187" y="987425"/>
            <a:ext cx="644648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484632" y="3645074"/>
            <a:ext cx="4287393" cy="2223914"/>
          </a:xfrm>
        </p:spPr>
        <p:txBody>
          <a:bodyPr/>
          <a:lstStyle>
            <a:lvl1pPr marL="0" indent="0">
              <a:buNone/>
              <a:defRPr lang="en-US" sz="24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3/24/2024</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363547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482600" y="978408"/>
            <a:ext cx="10506991" cy="215309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482600" y="3306870"/>
            <a:ext cx="10506991" cy="257272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484632" y="100584"/>
            <a:ext cx="2743200" cy="365125"/>
          </a:xfrm>
          <a:prstGeom prst="rect">
            <a:avLst/>
          </a:prstGeom>
        </p:spPr>
        <p:txBody>
          <a:bodyPr vert="horz" lIns="91440" tIns="45720" rIns="91440" bIns="45720" rtlCol="0" anchor="ctr"/>
          <a:lstStyle>
            <a:lvl1pPr algn="l">
              <a:defRPr sz="900">
                <a:solidFill>
                  <a:schemeClr val="tx1"/>
                </a:solidFill>
              </a:defRPr>
            </a:lvl1pPr>
          </a:lstStyle>
          <a:p>
            <a:fld id="{81B8F32D-D8B6-4B9E-9CBF-DCAC30B7B93D}" type="datetimeFigureOut">
              <a:rPr lang="en-US" smtClean="0"/>
              <a:pPr/>
              <a:t>3/24/2024</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484632" y="6419088"/>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10989591" y="100584"/>
            <a:ext cx="640080" cy="365125"/>
          </a:xfrm>
          <a:prstGeom prst="rect">
            <a:avLst/>
          </a:prstGeom>
        </p:spPr>
        <p:txBody>
          <a:bodyPr vert="horz" lIns="91440" tIns="45720" rIns="91440" bIns="45720" rtlCol="0" anchor="ctr"/>
          <a:lstStyle>
            <a:lvl1pPr algn="r">
              <a:defRPr sz="90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41384611"/>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0FA88D0-E295-4CF3-934C-6423EACEB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op view of wood desk with the plant, white keyboard, coffee in a white mug, notebook, and pen">
            <a:extLst>
              <a:ext uri="{FF2B5EF4-FFF2-40B4-BE49-F238E27FC236}">
                <a16:creationId xmlns:a16="http://schemas.microsoft.com/office/drawing/2014/main" id="{A4CA4AEA-F1E2-5411-1EDE-8C7E44BEFFC9}"/>
              </a:ext>
            </a:extLst>
          </p:cNvPr>
          <p:cNvPicPr>
            <a:picLocks noChangeAspect="1"/>
          </p:cNvPicPr>
          <p:nvPr/>
        </p:nvPicPr>
        <p:blipFill rotWithShape="1">
          <a:blip r:embed="rId2">
            <a:alphaModFix amt="40000"/>
          </a:blip>
          <a:srcRect t="1789" r="-1" b="15163"/>
          <a:stretch/>
        </p:blipFill>
        <p:spPr>
          <a:xfrm>
            <a:off x="20" y="10"/>
            <a:ext cx="12188932" cy="6857990"/>
          </a:xfrm>
          <a:prstGeom prst="rect">
            <a:avLst/>
          </a:prstGeom>
        </p:spPr>
      </p:pic>
      <p:sp>
        <p:nvSpPr>
          <p:cNvPr id="2" name="Title 1">
            <a:extLst>
              <a:ext uri="{FF2B5EF4-FFF2-40B4-BE49-F238E27FC236}">
                <a16:creationId xmlns:a16="http://schemas.microsoft.com/office/drawing/2014/main" id="{390ECE75-9E09-9381-377F-8A17316BDF6D}"/>
              </a:ext>
            </a:extLst>
          </p:cNvPr>
          <p:cNvSpPr>
            <a:spLocks noGrp="1"/>
          </p:cNvSpPr>
          <p:nvPr>
            <p:ph type="ctrTitle"/>
          </p:nvPr>
        </p:nvSpPr>
        <p:spPr>
          <a:xfrm>
            <a:off x="160264" y="1636158"/>
            <a:ext cx="10870344" cy="2736390"/>
          </a:xfrm>
        </p:spPr>
        <p:txBody>
          <a:bodyPr anchor="t">
            <a:normAutofit/>
          </a:bodyPr>
          <a:lstStyle/>
          <a:p>
            <a:pPr algn="ctr"/>
            <a:r>
              <a:rPr lang="he-IL" sz="8000" dirty="0">
                <a:solidFill>
                  <a:srgbClr val="FFFFFF"/>
                </a:solidFill>
              </a:rPr>
              <a:t>ניטור בזמן אמת של פתיחת ברזי כיבוי אש</a:t>
            </a:r>
            <a:endParaRPr lang="en-IL" sz="8000" dirty="0">
              <a:solidFill>
                <a:srgbClr val="FFFFFF"/>
              </a:solidFill>
            </a:endParaRPr>
          </a:p>
        </p:txBody>
      </p:sp>
      <p:sp>
        <p:nvSpPr>
          <p:cNvPr id="3" name="Subtitle 2">
            <a:extLst>
              <a:ext uri="{FF2B5EF4-FFF2-40B4-BE49-F238E27FC236}">
                <a16:creationId xmlns:a16="http://schemas.microsoft.com/office/drawing/2014/main" id="{343ED15D-5880-002F-BDFF-EB8EE057DCE5}"/>
              </a:ext>
            </a:extLst>
          </p:cNvPr>
          <p:cNvSpPr>
            <a:spLocks noGrp="1"/>
          </p:cNvSpPr>
          <p:nvPr>
            <p:ph type="subTitle" idx="1"/>
          </p:nvPr>
        </p:nvSpPr>
        <p:spPr>
          <a:xfrm>
            <a:off x="709473" y="5234804"/>
            <a:ext cx="4986084" cy="939393"/>
          </a:xfrm>
        </p:spPr>
        <p:txBody>
          <a:bodyPr anchor="b">
            <a:normAutofit lnSpcReduction="10000"/>
          </a:bodyPr>
          <a:lstStyle/>
          <a:p>
            <a:pPr algn="r"/>
            <a:r>
              <a:rPr lang="he-IL" dirty="0">
                <a:solidFill>
                  <a:srgbClr val="FFFFFF"/>
                </a:solidFill>
              </a:rPr>
              <a:t>מגישים: פז מורד ועידן טרייסטמן</a:t>
            </a:r>
          </a:p>
          <a:p>
            <a:pPr algn="r"/>
            <a:r>
              <a:rPr lang="he-IL" dirty="0">
                <a:solidFill>
                  <a:srgbClr val="FFFFFF"/>
                </a:solidFill>
              </a:rPr>
              <a:t>מנחה: צביקה (זאק) רוזנבלום</a:t>
            </a:r>
            <a:endParaRPr lang="en-IL" dirty="0">
              <a:solidFill>
                <a:srgbClr val="FFFFFF"/>
              </a:solidFill>
            </a:endParaRPr>
          </a:p>
        </p:txBody>
      </p:sp>
      <p:cxnSp>
        <p:nvCxnSpPr>
          <p:cNvPr id="13" name="Straight Connector 12">
            <a:extLst>
              <a:ext uri="{FF2B5EF4-FFF2-40B4-BE49-F238E27FC236}">
                <a16:creationId xmlns:a16="http://schemas.microsoft.com/office/drawing/2014/main" id="{8F4E56A8-93D5-4BE3-AE61-84677331AD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BD492A0C-1773-477B-83B5-C707CB0577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508900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FDDB7-B5B3-83C4-338F-3945EDE49C3F}"/>
              </a:ext>
            </a:extLst>
          </p:cNvPr>
          <p:cNvSpPr>
            <a:spLocks noGrp="1"/>
          </p:cNvSpPr>
          <p:nvPr>
            <p:ph type="title"/>
          </p:nvPr>
        </p:nvSpPr>
        <p:spPr>
          <a:xfrm>
            <a:off x="1557528" y="-100583"/>
            <a:ext cx="10634472" cy="2157984"/>
          </a:xfrm>
        </p:spPr>
        <p:txBody>
          <a:bodyPr/>
          <a:lstStyle/>
          <a:p>
            <a:r>
              <a:rPr lang="he-IL" dirty="0"/>
              <a:t>תרשים בלוקים של המערכת</a:t>
            </a:r>
            <a:endParaRPr lang="en-IL" dirty="0"/>
          </a:p>
        </p:txBody>
      </p:sp>
      <p:pic>
        <p:nvPicPr>
          <p:cNvPr id="5" name="Picture 4">
            <a:extLst>
              <a:ext uri="{FF2B5EF4-FFF2-40B4-BE49-F238E27FC236}">
                <a16:creationId xmlns:a16="http://schemas.microsoft.com/office/drawing/2014/main" id="{0E7ACE3F-5EF2-8493-C31E-534701B8E169}"/>
              </a:ext>
            </a:extLst>
          </p:cNvPr>
          <p:cNvPicPr>
            <a:picLocks noChangeAspect="1"/>
          </p:cNvPicPr>
          <p:nvPr/>
        </p:nvPicPr>
        <p:blipFill>
          <a:blip r:embed="rId2"/>
          <a:stretch>
            <a:fillRect/>
          </a:stretch>
        </p:blipFill>
        <p:spPr>
          <a:xfrm>
            <a:off x="1413762" y="1576136"/>
            <a:ext cx="9364476" cy="4157446"/>
          </a:xfrm>
          <a:prstGeom prst="rect">
            <a:avLst/>
          </a:prstGeom>
        </p:spPr>
      </p:pic>
    </p:spTree>
    <p:extLst>
      <p:ext uri="{BB962C8B-B14F-4D97-AF65-F5344CB8AC3E}">
        <p14:creationId xmlns:p14="http://schemas.microsoft.com/office/powerpoint/2010/main" val="4488480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5B47E-A128-C9D3-3E55-F37AB06B9162}"/>
              </a:ext>
            </a:extLst>
          </p:cNvPr>
          <p:cNvSpPr>
            <a:spLocks noGrp="1"/>
          </p:cNvSpPr>
          <p:nvPr>
            <p:ph type="title"/>
          </p:nvPr>
        </p:nvSpPr>
        <p:spPr>
          <a:xfrm>
            <a:off x="1962484" y="-188655"/>
            <a:ext cx="10634472" cy="2157984"/>
          </a:xfrm>
        </p:spPr>
        <p:txBody>
          <a:bodyPr/>
          <a:lstStyle/>
          <a:p>
            <a:r>
              <a:rPr lang="he-IL" dirty="0"/>
              <a:t>תיאור המערכת באופן גרפי</a:t>
            </a:r>
            <a:endParaRPr lang="en-IL" dirty="0"/>
          </a:p>
        </p:txBody>
      </p:sp>
      <p:pic>
        <p:nvPicPr>
          <p:cNvPr id="5" name="Picture 4">
            <a:extLst>
              <a:ext uri="{FF2B5EF4-FFF2-40B4-BE49-F238E27FC236}">
                <a16:creationId xmlns:a16="http://schemas.microsoft.com/office/drawing/2014/main" id="{D34D2AD7-89B7-7C32-1CB5-6B9242E0C809}"/>
              </a:ext>
            </a:extLst>
          </p:cNvPr>
          <p:cNvPicPr>
            <a:picLocks noChangeAspect="1"/>
          </p:cNvPicPr>
          <p:nvPr/>
        </p:nvPicPr>
        <p:blipFill>
          <a:blip r:embed="rId2"/>
          <a:stretch>
            <a:fillRect/>
          </a:stretch>
        </p:blipFill>
        <p:spPr>
          <a:xfrm>
            <a:off x="3581118" y="1431758"/>
            <a:ext cx="4787968" cy="4490830"/>
          </a:xfrm>
          <a:prstGeom prst="rect">
            <a:avLst/>
          </a:prstGeom>
        </p:spPr>
      </p:pic>
    </p:spTree>
    <p:extLst>
      <p:ext uri="{BB962C8B-B14F-4D97-AF65-F5344CB8AC3E}">
        <p14:creationId xmlns:p14="http://schemas.microsoft.com/office/powerpoint/2010/main" val="6045941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E9E0-2B32-CD75-8625-776B5EE05471}"/>
              </a:ext>
            </a:extLst>
          </p:cNvPr>
          <p:cNvSpPr>
            <a:spLocks noGrp="1"/>
          </p:cNvSpPr>
          <p:nvPr>
            <p:ph type="title"/>
          </p:nvPr>
        </p:nvSpPr>
        <p:spPr>
          <a:xfrm>
            <a:off x="-1310105" y="-321003"/>
            <a:ext cx="10634472" cy="2157984"/>
          </a:xfrm>
        </p:spPr>
        <p:txBody>
          <a:bodyPr/>
          <a:lstStyle/>
          <a:p>
            <a:pPr algn="r" rtl="1"/>
            <a:r>
              <a:rPr lang="he-IL" sz="4000" dirty="0"/>
              <a:t>ממשק המשתמש מה</a:t>
            </a:r>
            <a:r>
              <a:rPr lang="en-US" sz="4000" dirty="0"/>
              <a:t>GUI</a:t>
            </a:r>
            <a:endParaRPr lang="en-IL" sz="4000" dirty="0"/>
          </a:p>
        </p:txBody>
      </p:sp>
      <p:sp>
        <p:nvSpPr>
          <p:cNvPr id="3" name="Content Placeholder 2">
            <a:extLst>
              <a:ext uri="{FF2B5EF4-FFF2-40B4-BE49-F238E27FC236}">
                <a16:creationId xmlns:a16="http://schemas.microsoft.com/office/drawing/2014/main" id="{D89216CE-F738-0158-4910-C9203B871C9C}"/>
              </a:ext>
            </a:extLst>
          </p:cNvPr>
          <p:cNvSpPr>
            <a:spLocks noGrp="1"/>
          </p:cNvSpPr>
          <p:nvPr>
            <p:ph idx="1"/>
          </p:nvPr>
        </p:nvSpPr>
        <p:spPr>
          <a:xfrm>
            <a:off x="-151404" y="1353858"/>
            <a:ext cx="10366214" cy="687659"/>
          </a:xfrm>
        </p:spPr>
        <p:txBody>
          <a:bodyPr/>
          <a:lstStyle/>
          <a:p>
            <a:pPr algn="r"/>
            <a:r>
              <a:rPr lang="he-IL" dirty="0"/>
              <a:t>חלון ראשי</a:t>
            </a:r>
            <a:endParaRPr lang="en-IL" dirty="0"/>
          </a:p>
        </p:txBody>
      </p:sp>
      <p:pic>
        <p:nvPicPr>
          <p:cNvPr id="4" name="Picture 3">
            <a:extLst>
              <a:ext uri="{FF2B5EF4-FFF2-40B4-BE49-F238E27FC236}">
                <a16:creationId xmlns:a16="http://schemas.microsoft.com/office/drawing/2014/main" id="{C6795E51-BA4D-AB43-121D-72C25F66755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36722" y="1836981"/>
            <a:ext cx="7893867" cy="4440181"/>
          </a:xfrm>
          <a:prstGeom prst="rect">
            <a:avLst/>
          </a:prstGeom>
        </p:spPr>
      </p:pic>
    </p:spTree>
    <p:extLst>
      <p:ext uri="{BB962C8B-B14F-4D97-AF65-F5344CB8AC3E}">
        <p14:creationId xmlns:p14="http://schemas.microsoft.com/office/powerpoint/2010/main" val="3262644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E9E0-2B32-CD75-8625-776B5EE05471}"/>
              </a:ext>
            </a:extLst>
          </p:cNvPr>
          <p:cNvSpPr>
            <a:spLocks noGrp="1"/>
          </p:cNvSpPr>
          <p:nvPr>
            <p:ph type="title"/>
          </p:nvPr>
        </p:nvSpPr>
        <p:spPr>
          <a:xfrm>
            <a:off x="-1310105" y="-321003"/>
            <a:ext cx="10634472" cy="2157984"/>
          </a:xfrm>
        </p:spPr>
        <p:txBody>
          <a:bodyPr/>
          <a:lstStyle/>
          <a:p>
            <a:pPr algn="r" rtl="1"/>
            <a:r>
              <a:rPr lang="he-IL" sz="4000" dirty="0"/>
              <a:t>ממשק המשתמש מה</a:t>
            </a:r>
            <a:r>
              <a:rPr lang="en-US" sz="4000" dirty="0"/>
              <a:t>GUI</a:t>
            </a:r>
            <a:endParaRPr lang="en-IL" sz="4000" dirty="0"/>
          </a:p>
        </p:txBody>
      </p:sp>
      <p:pic>
        <p:nvPicPr>
          <p:cNvPr id="5" name="Picture 4">
            <a:extLst>
              <a:ext uri="{FF2B5EF4-FFF2-40B4-BE49-F238E27FC236}">
                <a16:creationId xmlns:a16="http://schemas.microsoft.com/office/drawing/2014/main" id="{814B5E24-FB63-875A-7C32-D5E00BEA2F8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93867" y="1836981"/>
            <a:ext cx="7816409" cy="4396612"/>
          </a:xfrm>
          <a:prstGeom prst="rect">
            <a:avLst/>
          </a:prstGeom>
        </p:spPr>
      </p:pic>
      <p:sp>
        <p:nvSpPr>
          <p:cNvPr id="6" name="Content Placeholder 2">
            <a:extLst>
              <a:ext uri="{FF2B5EF4-FFF2-40B4-BE49-F238E27FC236}">
                <a16:creationId xmlns:a16="http://schemas.microsoft.com/office/drawing/2014/main" id="{69CEDD94-DA14-3A82-8D18-D26676E00E94}"/>
              </a:ext>
            </a:extLst>
          </p:cNvPr>
          <p:cNvSpPr txBox="1">
            <a:spLocks/>
          </p:cNvSpPr>
          <p:nvPr/>
        </p:nvSpPr>
        <p:spPr>
          <a:xfrm>
            <a:off x="-55938" y="1326323"/>
            <a:ext cx="10366214" cy="687659"/>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he-IL" dirty="0"/>
              <a:t>חלון משני</a:t>
            </a:r>
            <a:endParaRPr lang="en-IL" dirty="0"/>
          </a:p>
        </p:txBody>
      </p:sp>
    </p:spTree>
    <p:extLst>
      <p:ext uri="{BB962C8B-B14F-4D97-AF65-F5344CB8AC3E}">
        <p14:creationId xmlns:p14="http://schemas.microsoft.com/office/powerpoint/2010/main" val="10207139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E9E0-2B32-CD75-8625-776B5EE05471}"/>
              </a:ext>
            </a:extLst>
          </p:cNvPr>
          <p:cNvSpPr>
            <a:spLocks noGrp="1"/>
          </p:cNvSpPr>
          <p:nvPr>
            <p:ph type="title"/>
          </p:nvPr>
        </p:nvSpPr>
        <p:spPr>
          <a:xfrm>
            <a:off x="-1815431" y="-224750"/>
            <a:ext cx="10634472" cy="2157984"/>
          </a:xfrm>
        </p:spPr>
        <p:txBody>
          <a:bodyPr/>
          <a:lstStyle/>
          <a:p>
            <a:pPr algn="r" rtl="1"/>
            <a:r>
              <a:rPr lang="he-IL" sz="4000" dirty="0"/>
              <a:t>ממשק המשתמש </a:t>
            </a:r>
            <a:r>
              <a:rPr lang="en-US" sz="4000" dirty="0"/>
              <a:t>GUI</a:t>
            </a:r>
            <a:endParaRPr lang="en-IL" sz="4000" dirty="0"/>
          </a:p>
        </p:txBody>
      </p:sp>
      <p:sp>
        <p:nvSpPr>
          <p:cNvPr id="3" name="Content Placeholder 2">
            <a:extLst>
              <a:ext uri="{FF2B5EF4-FFF2-40B4-BE49-F238E27FC236}">
                <a16:creationId xmlns:a16="http://schemas.microsoft.com/office/drawing/2014/main" id="{D89216CE-F738-0158-4910-C9203B871C9C}"/>
              </a:ext>
            </a:extLst>
          </p:cNvPr>
          <p:cNvSpPr>
            <a:spLocks noGrp="1"/>
          </p:cNvSpPr>
          <p:nvPr>
            <p:ph idx="1"/>
          </p:nvPr>
        </p:nvSpPr>
        <p:spPr>
          <a:xfrm>
            <a:off x="7428084" y="1341918"/>
            <a:ext cx="9022347" cy="1199307"/>
          </a:xfrm>
        </p:spPr>
        <p:txBody>
          <a:bodyPr/>
          <a:lstStyle/>
          <a:p>
            <a:r>
              <a:rPr lang="he-IL" dirty="0"/>
              <a:t>חלון משני (מצב חירום)</a:t>
            </a:r>
            <a:endParaRPr lang="en-IL" dirty="0"/>
          </a:p>
        </p:txBody>
      </p:sp>
      <p:pic>
        <p:nvPicPr>
          <p:cNvPr id="4" name="Picture 3">
            <a:extLst>
              <a:ext uri="{FF2B5EF4-FFF2-40B4-BE49-F238E27FC236}">
                <a16:creationId xmlns:a16="http://schemas.microsoft.com/office/drawing/2014/main" id="{F28803FA-A737-9FAA-5B13-CDEC33D2663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13448" y="1941572"/>
            <a:ext cx="7746430" cy="4357250"/>
          </a:xfrm>
          <a:prstGeom prst="rect">
            <a:avLst/>
          </a:prstGeom>
        </p:spPr>
      </p:pic>
    </p:spTree>
    <p:extLst>
      <p:ext uri="{BB962C8B-B14F-4D97-AF65-F5344CB8AC3E}">
        <p14:creationId xmlns:p14="http://schemas.microsoft.com/office/powerpoint/2010/main" val="9125896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B84A6-3130-DF09-3337-B49C307FE365}"/>
              </a:ext>
            </a:extLst>
          </p:cNvPr>
          <p:cNvSpPr>
            <a:spLocks noGrp="1"/>
          </p:cNvSpPr>
          <p:nvPr>
            <p:ph type="title"/>
          </p:nvPr>
        </p:nvSpPr>
        <p:spPr>
          <a:xfrm>
            <a:off x="1425039" y="94574"/>
            <a:ext cx="11805841" cy="2157984"/>
          </a:xfrm>
        </p:spPr>
        <p:txBody>
          <a:bodyPr/>
          <a:lstStyle/>
          <a:p>
            <a:r>
              <a:rPr lang="he-IL" sz="4000" dirty="0"/>
              <a:t>אלגוריתמים שמיושמים בפרויקט (מצד הרספברי)</a:t>
            </a:r>
            <a:br>
              <a:rPr lang="he-IL" sz="4000" dirty="0"/>
            </a:br>
            <a:endParaRPr lang="en-IL" sz="4000" dirty="0"/>
          </a:p>
        </p:txBody>
      </p:sp>
      <p:sp>
        <p:nvSpPr>
          <p:cNvPr id="3" name="Content Placeholder 2">
            <a:extLst>
              <a:ext uri="{FF2B5EF4-FFF2-40B4-BE49-F238E27FC236}">
                <a16:creationId xmlns:a16="http://schemas.microsoft.com/office/drawing/2014/main" id="{B8A87BBA-405D-A0AF-87C2-1A0374370591}"/>
              </a:ext>
            </a:extLst>
          </p:cNvPr>
          <p:cNvSpPr>
            <a:spLocks noGrp="1"/>
          </p:cNvSpPr>
          <p:nvPr>
            <p:ph idx="1"/>
          </p:nvPr>
        </p:nvSpPr>
        <p:spPr>
          <a:xfrm>
            <a:off x="-5526505" y="3842608"/>
            <a:ext cx="12018210" cy="2572721"/>
          </a:xfrm>
        </p:spPr>
        <p:txBody>
          <a:bodyPr/>
          <a:lstStyle/>
          <a:p>
            <a:pPr algn="r"/>
            <a:r>
              <a:rPr lang="en-US" sz="1800" dirty="0">
                <a:solidFill>
                  <a:srgbClr val="CC7832"/>
                </a:solidFill>
                <a:effectLst/>
                <a:latin typeface="Courier New" panose="02070309020205020404" pitchFamily="49" charset="0"/>
                <a:ea typeface="Times New Roman" panose="02020603050405020304" pitchFamily="18" charset="0"/>
              </a:rPr>
              <a:t>def </a:t>
            </a:r>
            <a:r>
              <a:rPr lang="en-US" sz="1800" b="1" dirty="0" err="1">
                <a:solidFill>
                  <a:srgbClr val="FFC66D"/>
                </a:solidFill>
                <a:effectLst/>
                <a:latin typeface="Courier New" panose="02070309020205020404" pitchFamily="49" charset="0"/>
                <a:ea typeface="Times New Roman" panose="02020603050405020304" pitchFamily="18" charset="0"/>
              </a:rPr>
              <a:t>hydrant_installation_and_calibration</a:t>
            </a:r>
            <a:r>
              <a:rPr lang="en-US" sz="1800" dirty="0">
                <a:solidFill>
                  <a:srgbClr val="A9B7C6"/>
                </a:solidFill>
                <a:effectLst/>
                <a:latin typeface="Courier New" panose="02070309020205020404" pitchFamily="49" charset="0"/>
                <a:ea typeface="Times New Roman" panose="02020603050405020304" pitchFamily="18" charset="0"/>
              </a:rPr>
              <a:t>():</a:t>
            </a:r>
            <a:endParaRPr lang="en-IL" dirty="0"/>
          </a:p>
        </p:txBody>
      </p:sp>
      <p:sp>
        <p:nvSpPr>
          <p:cNvPr id="5" name="TextBox 4">
            <a:extLst>
              <a:ext uri="{FF2B5EF4-FFF2-40B4-BE49-F238E27FC236}">
                <a16:creationId xmlns:a16="http://schemas.microsoft.com/office/drawing/2014/main" id="{EC381753-54CE-DD7D-5272-AF6D8685E0EB}"/>
              </a:ext>
            </a:extLst>
          </p:cNvPr>
          <p:cNvSpPr txBox="1"/>
          <p:nvPr/>
        </p:nvSpPr>
        <p:spPr>
          <a:xfrm>
            <a:off x="482600" y="3383095"/>
            <a:ext cx="7121358" cy="923330"/>
          </a:xfrm>
          <a:prstGeom prst="rect">
            <a:avLst/>
          </a:prstGeom>
          <a:noFill/>
        </p:spPr>
        <p:txBody>
          <a:bodyPr wrap="square">
            <a:spAutoFit/>
          </a:bodyPr>
          <a:lstStyle/>
          <a:p>
            <a:r>
              <a:rPr lang="en-US" sz="1800" dirty="0">
                <a:solidFill>
                  <a:srgbClr val="CC7832"/>
                </a:solidFill>
                <a:effectLst/>
                <a:latin typeface="Courier New" panose="02070309020205020404" pitchFamily="49" charset="0"/>
                <a:ea typeface="Times New Roman" panose="02020603050405020304" pitchFamily="18" charset="0"/>
              </a:rPr>
              <a:t>def </a:t>
            </a:r>
            <a:r>
              <a:rPr lang="en-US" sz="1800" b="1" dirty="0" err="1">
                <a:solidFill>
                  <a:srgbClr val="FFC66D"/>
                </a:solidFill>
                <a:effectLst/>
                <a:latin typeface="Courier New" panose="02070309020205020404" pitchFamily="49" charset="0"/>
                <a:ea typeface="Times New Roman" panose="02020603050405020304" pitchFamily="18" charset="0"/>
              </a:rPr>
              <a:t>add_hydrant_id_and_status</a:t>
            </a:r>
            <a:r>
              <a:rPr lang="en-US" sz="1800" dirty="0">
                <a:solidFill>
                  <a:srgbClr val="A9B7C6"/>
                </a:solidFill>
                <a:effectLst/>
                <a:latin typeface="Courier New" panose="02070309020205020404" pitchFamily="49" charset="0"/>
                <a:ea typeface="Times New Roman" panose="02020603050405020304" pitchFamily="18" charset="0"/>
              </a:rPr>
              <a:t>(</a:t>
            </a:r>
            <a:r>
              <a:rPr lang="en-US" sz="1800" dirty="0" err="1">
                <a:solidFill>
                  <a:srgbClr val="A9B7C6"/>
                </a:solidFill>
                <a:effectLst/>
                <a:latin typeface="Courier New" panose="02070309020205020404" pitchFamily="49" charset="0"/>
                <a:ea typeface="Times New Roman" panose="02020603050405020304" pitchFamily="18" charset="0"/>
              </a:rPr>
              <a:t>hydrant_id</a:t>
            </a:r>
            <a:r>
              <a:rPr lang="en-US" sz="1800" dirty="0">
                <a:solidFill>
                  <a:srgbClr val="CC7832"/>
                </a:solidFill>
                <a:effectLst/>
                <a:latin typeface="Courier New" panose="02070309020205020404" pitchFamily="49" charset="0"/>
                <a:ea typeface="Times New Roman" panose="02020603050405020304" pitchFamily="18" charset="0"/>
              </a:rPr>
              <a:t>, </a:t>
            </a:r>
            <a:r>
              <a:rPr lang="en-US" sz="1800" dirty="0">
                <a:solidFill>
                  <a:srgbClr val="A9B7C6"/>
                </a:solidFill>
                <a:effectLst/>
                <a:latin typeface="Courier New" panose="02070309020205020404" pitchFamily="49" charset="0"/>
                <a:ea typeface="Times New Roman" panose="02020603050405020304" pitchFamily="18" charset="0"/>
              </a:rPr>
              <a:t>status):</a:t>
            </a:r>
            <a:endParaRPr lang="he-IL" sz="1800" dirty="0">
              <a:solidFill>
                <a:srgbClr val="A9B7C6"/>
              </a:solidFill>
              <a:effectLst/>
              <a:latin typeface="Courier New" panose="02070309020205020404" pitchFamily="49" charset="0"/>
              <a:ea typeface="Times New Roman" panose="02020603050405020304" pitchFamily="18" charset="0"/>
            </a:endParaRPr>
          </a:p>
          <a:p>
            <a:endParaRPr lang="he-IL" dirty="0">
              <a:solidFill>
                <a:srgbClr val="A9B7C6"/>
              </a:solidFill>
              <a:latin typeface="Courier New" panose="02070309020205020404" pitchFamily="49" charset="0"/>
            </a:endParaRPr>
          </a:p>
          <a:p>
            <a:endParaRPr lang="en-US" dirty="0"/>
          </a:p>
        </p:txBody>
      </p:sp>
      <p:sp>
        <p:nvSpPr>
          <p:cNvPr id="7" name="TextBox 6">
            <a:extLst>
              <a:ext uri="{FF2B5EF4-FFF2-40B4-BE49-F238E27FC236}">
                <a16:creationId xmlns:a16="http://schemas.microsoft.com/office/drawing/2014/main" id="{864ED901-52EE-74E4-DA88-2CA64D5025B1}"/>
              </a:ext>
            </a:extLst>
          </p:cNvPr>
          <p:cNvSpPr txBox="1"/>
          <p:nvPr/>
        </p:nvSpPr>
        <p:spPr>
          <a:xfrm>
            <a:off x="482600" y="4296895"/>
            <a:ext cx="8855242" cy="369332"/>
          </a:xfrm>
          <a:prstGeom prst="rect">
            <a:avLst/>
          </a:prstGeom>
          <a:noFill/>
        </p:spPr>
        <p:txBody>
          <a:bodyPr wrap="square">
            <a:spAutoFit/>
          </a:bodyPr>
          <a:lstStyle/>
          <a:p>
            <a:r>
              <a:rPr lang="en-US" sz="1800" dirty="0">
                <a:solidFill>
                  <a:srgbClr val="CC7832"/>
                </a:solidFill>
                <a:effectLst/>
                <a:latin typeface="Courier New" panose="02070309020205020404" pitchFamily="49" charset="0"/>
                <a:ea typeface="Times New Roman" panose="02020603050405020304" pitchFamily="18" charset="0"/>
              </a:rPr>
              <a:t>def </a:t>
            </a:r>
            <a:r>
              <a:rPr lang="en-US" sz="1800" b="1" dirty="0" err="1">
                <a:solidFill>
                  <a:srgbClr val="FFC66D"/>
                </a:solidFill>
                <a:effectLst/>
                <a:latin typeface="Courier New" panose="02070309020205020404" pitchFamily="49" charset="0"/>
                <a:ea typeface="Times New Roman" panose="02020603050405020304" pitchFamily="18" charset="0"/>
              </a:rPr>
              <a:t>hydrant_state</a:t>
            </a:r>
            <a:r>
              <a:rPr lang="en-US" sz="1800" dirty="0">
                <a:solidFill>
                  <a:srgbClr val="A9B7C6"/>
                </a:solidFill>
                <a:effectLst/>
                <a:latin typeface="Courier New" panose="02070309020205020404" pitchFamily="49" charset="0"/>
                <a:ea typeface="Times New Roman" panose="02020603050405020304" pitchFamily="18" charset="0"/>
              </a:rPr>
              <a:t>():</a:t>
            </a:r>
            <a:endParaRPr lang="en-US" dirty="0"/>
          </a:p>
        </p:txBody>
      </p:sp>
      <p:sp>
        <p:nvSpPr>
          <p:cNvPr id="11" name="TextBox 10">
            <a:extLst>
              <a:ext uri="{FF2B5EF4-FFF2-40B4-BE49-F238E27FC236}">
                <a16:creationId xmlns:a16="http://schemas.microsoft.com/office/drawing/2014/main" id="{59560FDC-4715-A63A-07EA-58C3CB27D16A}"/>
              </a:ext>
            </a:extLst>
          </p:cNvPr>
          <p:cNvSpPr txBox="1"/>
          <p:nvPr/>
        </p:nvSpPr>
        <p:spPr>
          <a:xfrm>
            <a:off x="482600" y="5174553"/>
            <a:ext cx="8855242" cy="923330"/>
          </a:xfrm>
          <a:prstGeom prst="rect">
            <a:avLst/>
          </a:prstGeom>
          <a:noFill/>
        </p:spPr>
        <p:txBody>
          <a:bodyPr wrap="square">
            <a:spAutoFit/>
          </a:bodyPr>
          <a:lstStyle/>
          <a:p>
            <a:r>
              <a:rPr lang="en-US" sz="1800" dirty="0">
                <a:solidFill>
                  <a:srgbClr val="CC7832"/>
                </a:solidFill>
                <a:effectLst/>
                <a:latin typeface="Courier New" panose="02070309020205020404" pitchFamily="49" charset="0"/>
                <a:ea typeface="Times New Roman" panose="02020603050405020304" pitchFamily="18" charset="0"/>
              </a:rPr>
              <a:t>def </a:t>
            </a:r>
            <a:r>
              <a:rPr lang="en-US" sz="1800" b="1" dirty="0" err="1">
                <a:solidFill>
                  <a:srgbClr val="FFC66D"/>
                </a:solidFill>
                <a:effectLst/>
                <a:latin typeface="Courier New" panose="02070309020205020404" pitchFamily="49" charset="0"/>
                <a:ea typeface="Times New Roman" panose="02020603050405020304" pitchFamily="18" charset="0"/>
              </a:rPr>
              <a:t>disconnect_usb</a:t>
            </a:r>
            <a:r>
              <a:rPr lang="en-US" sz="1800" dirty="0">
                <a:solidFill>
                  <a:srgbClr val="A9B7C6"/>
                </a:solidFill>
                <a:effectLst/>
                <a:latin typeface="Courier New" panose="02070309020205020404" pitchFamily="49" charset="0"/>
                <a:ea typeface="Times New Roman" panose="02020603050405020304" pitchFamily="18" charset="0"/>
              </a:rPr>
              <a:t>():</a:t>
            </a:r>
            <a:endParaRPr lang="he-IL" sz="1800" dirty="0">
              <a:solidFill>
                <a:srgbClr val="A9B7C6"/>
              </a:solidFill>
              <a:effectLst/>
              <a:latin typeface="Courier New" panose="02070309020205020404" pitchFamily="49" charset="0"/>
              <a:ea typeface="Times New Roman" panose="02020603050405020304" pitchFamily="18" charset="0"/>
            </a:endParaRPr>
          </a:p>
          <a:p>
            <a:br>
              <a:rPr lang="en-US" sz="1800" dirty="0">
                <a:solidFill>
                  <a:srgbClr val="A9B7C6"/>
                </a:solidFill>
                <a:effectLst/>
                <a:latin typeface="Courier New" panose="02070309020205020404" pitchFamily="49" charset="0"/>
                <a:ea typeface="Times New Roman" panose="02020603050405020304" pitchFamily="18" charset="0"/>
              </a:rPr>
            </a:br>
            <a:r>
              <a:rPr lang="en-US" sz="1800" dirty="0">
                <a:solidFill>
                  <a:srgbClr val="CC7832"/>
                </a:solidFill>
                <a:effectLst/>
                <a:latin typeface="Courier New" panose="02070309020205020404" pitchFamily="49" charset="0"/>
                <a:ea typeface="Times New Roman" panose="02020603050405020304" pitchFamily="18" charset="0"/>
              </a:rPr>
              <a:t>def </a:t>
            </a:r>
            <a:r>
              <a:rPr lang="en-US" sz="1800" b="1" dirty="0" err="1">
                <a:solidFill>
                  <a:srgbClr val="FFC66D"/>
                </a:solidFill>
                <a:effectLst/>
                <a:latin typeface="Courier New" panose="02070309020205020404" pitchFamily="49" charset="0"/>
                <a:ea typeface="Times New Roman" panose="02020603050405020304" pitchFamily="18" charset="0"/>
              </a:rPr>
              <a:t>reconnect_usb</a:t>
            </a:r>
            <a:r>
              <a:rPr lang="en-US" sz="1800" dirty="0">
                <a:solidFill>
                  <a:srgbClr val="A9B7C6"/>
                </a:solidFill>
                <a:effectLst/>
                <a:latin typeface="Courier New" panose="02070309020205020404" pitchFamily="49" charset="0"/>
                <a:ea typeface="Times New Roman" panose="02020603050405020304" pitchFamily="18" charset="0"/>
              </a:rPr>
              <a:t>():</a:t>
            </a:r>
            <a:endParaRPr lang="en-US" dirty="0"/>
          </a:p>
        </p:txBody>
      </p:sp>
      <p:sp>
        <p:nvSpPr>
          <p:cNvPr id="4" name="TextBox 3">
            <a:extLst>
              <a:ext uri="{FF2B5EF4-FFF2-40B4-BE49-F238E27FC236}">
                <a16:creationId xmlns:a16="http://schemas.microsoft.com/office/drawing/2014/main" id="{F029D061-4654-BF6E-9347-42E46553D8FF}"/>
              </a:ext>
            </a:extLst>
          </p:cNvPr>
          <p:cNvSpPr txBox="1"/>
          <p:nvPr/>
        </p:nvSpPr>
        <p:spPr>
          <a:xfrm>
            <a:off x="7603958" y="3366871"/>
            <a:ext cx="7121358" cy="646331"/>
          </a:xfrm>
          <a:prstGeom prst="rect">
            <a:avLst/>
          </a:prstGeom>
          <a:noFill/>
        </p:spPr>
        <p:txBody>
          <a:bodyPr wrap="square">
            <a:spAutoFit/>
          </a:bodyPr>
          <a:lstStyle/>
          <a:p>
            <a:r>
              <a:rPr lang="he-IL" b="1" dirty="0">
                <a:solidFill>
                  <a:srgbClr val="A9B7C6"/>
                </a:solidFill>
                <a:latin typeface="Courier New" panose="02070309020205020404" pitchFamily="49" charset="0"/>
              </a:rPr>
              <a:t>רישום הברז בענן </a:t>
            </a:r>
          </a:p>
          <a:p>
            <a:endParaRPr lang="en-US" dirty="0"/>
          </a:p>
        </p:txBody>
      </p:sp>
      <p:sp>
        <p:nvSpPr>
          <p:cNvPr id="6" name="TextBox 5">
            <a:extLst>
              <a:ext uri="{FF2B5EF4-FFF2-40B4-BE49-F238E27FC236}">
                <a16:creationId xmlns:a16="http://schemas.microsoft.com/office/drawing/2014/main" id="{E716EB42-6228-65FF-2207-38C0EA479D77}"/>
              </a:ext>
            </a:extLst>
          </p:cNvPr>
          <p:cNvSpPr txBox="1"/>
          <p:nvPr/>
        </p:nvSpPr>
        <p:spPr>
          <a:xfrm>
            <a:off x="6491705" y="3826384"/>
            <a:ext cx="7121358" cy="646331"/>
          </a:xfrm>
          <a:prstGeom prst="rect">
            <a:avLst/>
          </a:prstGeom>
          <a:noFill/>
        </p:spPr>
        <p:txBody>
          <a:bodyPr wrap="square">
            <a:spAutoFit/>
          </a:bodyPr>
          <a:lstStyle/>
          <a:p>
            <a:r>
              <a:rPr lang="he-IL" b="1" dirty="0">
                <a:solidFill>
                  <a:srgbClr val="A9B7C6"/>
                </a:solidFill>
                <a:latin typeface="Courier New" panose="02070309020205020404" pitchFamily="49" charset="0"/>
              </a:rPr>
              <a:t>נקדת התחלה של החיישן</a:t>
            </a:r>
          </a:p>
          <a:p>
            <a:endParaRPr lang="en-US" dirty="0"/>
          </a:p>
        </p:txBody>
      </p:sp>
      <p:sp>
        <p:nvSpPr>
          <p:cNvPr id="8" name="TextBox 7">
            <a:extLst>
              <a:ext uri="{FF2B5EF4-FFF2-40B4-BE49-F238E27FC236}">
                <a16:creationId xmlns:a16="http://schemas.microsoft.com/office/drawing/2014/main" id="{BE53C24A-6759-C873-53CA-644548B1343D}"/>
              </a:ext>
            </a:extLst>
          </p:cNvPr>
          <p:cNvSpPr txBox="1"/>
          <p:nvPr/>
        </p:nvSpPr>
        <p:spPr>
          <a:xfrm>
            <a:off x="3562808" y="4320036"/>
            <a:ext cx="7121358" cy="646331"/>
          </a:xfrm>
          <a:prstGeom prst="rect">
            <a:avLst/>
          </a:prstGeom>
          <a:noFill/>
        </p:spPr>
        <p:txBody>
          <a:bodyPr wrap="square">
            <a:spAutoFit/>
          </a:bodyPr>
          <a:lstStyle/>
          <a:p>
            <a:r>
              <a:rPr lang="he-IL" b="1" dirty="0">
                <a:solidFill>
                  <a:srgbClr val="A9B7C6"/>
                </a:solidFill>
                <a:latin typeface="Courier New" panose="02070309020205020404" pitchFamily="49" charset="0"/>
              </a:rPr>
              <a:t>אלגוריטם זיהוי שימוש זדוני בברז</a:t>
            </a:r>
          </a:p>
          <a:p>
            <a:endParaRPr lang="en-US" dirty="0"/>
          </a:p>
        </p:txBody>
      </p:sp>
      <p:sp>
        <p:nvSpPr>
          <p:cNvPr id="9" name="TextBox 8">
            <a:extLst>
              <a:ext uri="{FF2B5EF4-FFF2-40B4-BE49-F238E27FC236}">
                <a16:creationId xmlns:a16="http://schemas.microsoft.com/office/drawing/2014/main" id="{E83EE771-2273-23BF-9421-8F0D81AA28FA}"/>
              </a:ext>
            </a:extLst>
          </p:cNvPr>
          <p:cNvSpPr txBox="1"/>
          <p:nvPr/>
        </p:nvSpPr>
        <p:spPr>
          <a:xfrm>
            <a:off x="-73526" y="5474693"/>
            <a:ext cx="7121358" cy="646331"/>
          </a:xfrm>
          <a:prstGeom prst="rect">
            <a:avLst/>
          </a:prstGeom>
          <a:noFill/>
        </p:spPr>
        <p:txBody>
          <a:bodyPr wrap="square">
            <a:spAutoFit/>
          </a:bodyPr>
          <a:lstStyle/>
          <a:p>
            <a:pPr algn="r" rtl="1"/>
            <a:r>
              <a:rPr lang="he-IL" b="1" dirty="0">
                <a:solidFill>
                  <a:srgbClr val="A9B7C6"/>
                </a:solidFill>
                <a:latin typeface="Courier New" panose="02070309020205020404" pitchFamily="49" charset="0"/>
              </a:rPr>
              <a:t>חיבור וסגירה של מערך כניסות ה</a:t>
            </a:r>
            <a:r>
              <a:rPr lang="en-US" b="1" dirty="0">
                <a:solidFill>
                  <a:srgbClr val="A9B7C6"/>
                </a:solidFill>
                <a:latin typeface="Courier New" panose="02070309020205020404" pitchFamily="49" charset="0"/>
              </a:rPr>
              <a:t>USB</a:t>
            </a:r>
            <a:endParaRPr lang="he-IL" b="1" dirty="0">
              <a:solidFill>
                <a:srgbClr val="A9B7C6"/>
              </a:solidFill>
              <a:latin typeface="Courier New" panose="02070309020205020404" pitchFamily="49" charset="0"/>
            </a:endParaRPr>
          </a:p>
          <a:p>
            <a:endParaRPr lang="en-US" dirty="0"/>
          </a:p>
        </p:txBody>
      </p:sp>
    </p:spTree>
    <p:extLst>
      <p:ext uri="{BB962C8B-B14F-4D97-AF65-F5344CB8AC3E}">
        <p14:creationId xmlns:p14="http://schemas.microsoft.com/office/powerpoint/2010/main" val="21834570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B84A6-3130-DF09-3337-B49C307FE365}"/>
              </a:ext>
            </a:extLst>
          </p:cNvPr>
          <p:cNvSpPr>
            <a:spLocks noGrp="1"/>
          </p:cNvSpPr>
          <p:nvPr>
            <p:ph type="title"/>
          </p:nvPr>
        </p:nvSpPr>
        <p:spPr>
          <a:xfrm>
            <a:off x="1239252" y="400891"/>
            <a:ext cx="12127832" cy="1572287"/>
          </a:xfrm>
        </p:spPr>
        <p:txBody>
          <a:bodyPr/>
          <a:lstStyle/>
          <a:p>
            <a:r>
              <a:rPr lang="he-IL" sz="4000" dirty="0"/>
              <a:t>אלגוריתמים שמיושמים בפרויקט (מצד המחשב)</a:t>
            </a:r>
            <a:br>
              <a:rPr lang="he-IL" sz="4000" dirty="0"/>
            </a:br>
            <a:endParaRPr lang="en-IL" sz="4000" dirty="0"/>
          </a:p>
        </p:txBody>
      </p:sp>
      <p:sp>
        <p:nvSpPr>
          <p:cNvPr id="3" name="Content Placeholder 2">
            <a:extLst>
              <a:ext uri="{FF2B5EF4-FFF2-40B4-BE49-F238E27FC236}">
                <a16:creationId xmlns:a16="http://schemas.microsoft.com/office/drawing/2014/main" id="{B8A87BBA-405D-A0AF-87C2-1A0374370591}"/>
              </a:ext>
            </a:extLst>
          </p:cNvPr>
          <p:cNvSpPr>
            <a:spLocks noGrp="1"/>
          </p:cNvSpPr>
          <p:nvPr>
            <p:ph idx="1"/>
          </p:nvPr>
        </p:nvSpPr>
        <p:spPr>
          <a:xfrm>
            <a:off x="482600" y="1576138"/>
            <a:ext cx="11212095" cy="4303454"/>
          </a:xfrm>
        </p:spPr>
        <p:txBody>
          <a:bodyPr/>
          <a:lstStyle/>
          <a:p>
            <a:r>
              <a:rPr lang="en-US" sz="1800" dirty="0">
                <a:solidFill>
                  <a:srgbClr val="CC7832"/>
                </a:solidFill>
                <a:effectLst/>
                <a:latin typeface="Courier New" panose="02070309020205020404" pitchFamily="49" charset="0"/>
                <a:ea typeface="Times New Roman" panose="02020603050405020304" pitchFamily="18" charset="0"/>
                <a:cs typeface="Arial" panose="020B0604020202020204" pitchFamily="34" charset="0"/>
              </a:rPr>
              <a:t>def </a:t>
            </a:r>
            <a:r>
              <a:rPr lang="en-US" sz="1800" b="1" dirty="0" err="1">
                <a:solidFill>
                  <a:srgbClr val="FFC66D"/>
                </a:solidFill>
                <a:effectLst/>
                <a:latin typeface="Courier New" panose="02070309020205020404" pitchFamily="49" charset="0"/>
                <a:ea typeface="Times New Roman" panose="02020603050405020304" pitchFamily="18" charset="0"/>
                <a:cs typeface="Arial" panose="020B0604020202020204" pitchFamily="34" charset="0"/>
              </a:rPr>
              <a:t>read_data_thingspeak</a:t>
            </a:r>
            <a:r>
              <a:rPr lang="en-US" sz="1800" dirty="0">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CC7832"/>
                </a:solidFill>
                <a:effectLst/>
                <a:latin typeface="Courier New" panose="02070309020205020404" pitchFamily="49" charset="0"/>
                <a:ea typeface="Times New Roman" panose="02020603050405020304" pitchFamily="18" charset="0"/>
                <a:cs typeface="Arial" panose="020B0604020202020204" pitchFamily="34" charset="0"/>
              </a:rPr>
              <a:t>def </a:t>
            </a:r>
            <a:r>
              <a:rPr lang="en-US" sz="1800" b="1" dirty="0" err="1">
                <a:solidFill>
                  <a:srgbClr val="FFC66D"/>
                </a:solidFill>
                <a:effectLst/>
                <a:latin typeface="Courier New" panose="02070309020205020404" pitchFamily="49" charset="0"/>
                <a:ea typeface="Times New Roman" panose="02020603050405020304" pitchFamily="18" charset="0"/>
                <a:cs typeface="Arial" panose="020B0604020202020204" pitchFamily="34" charset="0"/>
              </a:rPr>
              <a:t>update_clock_and_date</a:t>
            </a:r>
            <a:r>
              <a:rPr lang="en-US" sz="1800" dirty="0">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CC7832"/>
                </a:solidFill>
                <a:effectLst/>
                <a:latin typeface="Courier New" panose="02070309020205020404" pitchFamily="49" charset="0"/>
                <a:ea typeface="Times New Roman" panose="02020603050405020304" pitchFamily="18" charset="0"/>
                <a:cs typeface="Arial" panose="020B0604020202020204" pitchFamily="34" charset="0"/>
              </a:rPr>
              <a:t>def </a:t>
            </a:r>
            <a:r>
              <a:rPr lang="en-US" sz="1800" b="1" dirty="0" err="1">
                <a:solidFill>
                  <a:srgbClr val="FFC66D"/>
                </a:solidFill>
                <a:effectLst/>
                <a:latin typeface="Courier New" panose="02070309020205020404" pitchFamily="49" charset="0"/>
                <a:ea typeface="Times New Roman" panose="02020603050405020304" pitchFamily="18" charset="0"/>
                <a:cs typeface="Arial" panose="020B0604020202020204" pitchFamily="34" charset="0"/>
              </a:rPr>
              <a:t>open_database</a:t>
            </a:r>
            <a:r>
              <a:rPr lang="en-US" sz="1800" dirty="0">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CC7832"/>
                </a:solidFill>
                <a:effectLst/>
                <a:latin typeface="Courier New" panose="02070309020205020404" pitchFamily="49" charset="0"/>
                <a:ea typeface="Times New Roman" panose="02020603050405020304" pitchFamily="18" charset="0"/>
                <a:cs typeface="Arial" panose="020B0604020202020204" pitchFamily="34" charset="0"/>
              </a:rPr>
              <a:t>def </a:t>
            </a:r>
            <a:r>
              <a:rPr lang="en-US" sz="1800" b="1" dirty="0" err="1">
                <a:solidFill>
                  <a:srgbClr val="FFC66D"/>
                </a:solidFill>
                <a:effectLst/>
                <a:latin typeface="Courier New" panose="02070309020205020404" pitchFamily="49" charset="0"/>
                <a:ea typeface="Times New Roman" panose="02020603050405020304" pitchFamily="18" charset="0"/>
                <a:cs typeface="Arial" panose="020B0604020202020204" pitchFamily="34" charset="0"/>
              </a:rPr>
              <a:t>add_call</a:t>
            </a:r>
            <a:r>
              <a:rPr lang="en-US" sz="1800" dirty="0">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CC7832"/>
                </a:solidFill>
                <a:effectLst/>
                <a:latin typeface="Courier New" panose="02070309020205020404" pitchFamily="49" charset="0"/>
                <a:ea typeface="Times New Roman" panose="02020603050405020304" pitchFamily="18" charset="0"/>
                <a:cs typeface="Arial" panose="020B0604020202020204" pitchFamily="34" charset="0"/>
              </a:rPr>
              <a:t>def </a:t>
            </a:r>
            <a:r>
              <a:rPr lang="en-US" sz="1800" b="1" dirty="0" err="1">
                <a:solidFill>
                  <a:srgbClr val="FFC66D"/>
                </a:solidFill>
                <a:effectLst/>
                <a:latin typeface="Courier New" panose="02070309020205020404" pitchFamily="49" charset="0"/>
                <a:ea typeface="Times New Roman" panose="02020603050405020304" pitchFamily="18" charset="0"/>
                <a:cs typeface="Arial" panose="020B0604020202020204" pitchFamily="34" charset="0"/>
              </a:rPr>
              <a:t>add_to_table</a:t>
            </a:r>
            <a:r>
              <a:rPr lang="en-US" sz="1800" dirty="0">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CC7832"/>
                </a:solidFill>
                <a:effectLst/>
                <a:latin typeface="Courier New" panose="02070309020205020404" pitchFamily="49" charset="0"/>
                <a:ea typeface="Times New Roman" panose="02020603050405020304" pitchFamily="18" charset="0"/>
                <a:cs typeface="Arial" panose="020B0604020202020204" pitchFamily="34" charset="0"/>
              </a:rPr>
              <a:t>def </a:t>
            </a:r>
            <a:r>
              <a:rPr lang="en-US" sz="1800" b="1" dirty="0" err="1">
                <a:solidFill>
                  <a:srgbClr val="FFC66D"/>
                </a:solidFill>
                <a:effectLst/>
                <a:latin typeface="Courier New" panose="02070309020205020404" pitchFamily="49" charset="0"/>
                <a:ea typeface="Times New Roman" panose="02020603050405020304" pitchFamily="18" charset="0"/>
                <a:cs typeface="Arial" panose="020B0604020202020204" pitchFamily="34" charset="0"/>
              </a:rPr>
              <a:t>reset_fire_engine</a:t>
            </a:r>
            <a:r>
              <a:rPr lang="en-US" sz="1800" dirty="0">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CC7832"/>
                </a:solidFill>
                <a:effectLst/>
                <a:latin typeface="Courier New" panose="02070309020205020404" pitchFamily="49" charset="0"/>
                <a:ea typeface="Times New Roman" panose="02020603050405020304" pitchFamily="18" charset="0"/>
                <a:cs typeface="Arial" panose="020B0604020202020204" pitchFamily="34" charset="0"/>
              </a:rPr>
              <a:t>def </a:t>
            </a:r>
            <a:r>
              <a:rPr lang="en-US" sz="1800" b="1" dirty="0" err="1">
                <a:solidFill>
                  <a:srgbClr val="FFC66D"/>
                </a:solidFill>
                <a:effectLst/>
                <a:latin typeface="Courier New" panose="02070309020205020404" pitchFamily="49" charset="0"/>
                <a:ea typeface="Times New Roman" panose="02020603050405020304" pitchFamily="18" charset="0"/>
                <a:cs typeface="Arial" panose="020B0604020202020204" pitchFamily="34" charset="0"/>
              </a:rPr>
              <a:t>close_database</a:t>
            </a:r>
            <a:r>
              <a:rPr lang="en-US" sz="1800" dirty="0">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CC7832"/>
                </a:solidFill>
                <a:effectLst/>
                <a:latin typeface="Courier New" panose="02070309020205020404" pitchFamily="49" charset="0"/>
                <a:ea typeface="Times New Roman" panose="02020603050405020304" pitchFamily="18" charset="0"/>
                <a:cs typeface="Arial" panose="020B0604020202020204" pitchFamily="34" charset="0"/>
              </a:rPr>
              <a:t>def </a:t>
            </a:r>
            <a:r>
              <a:rPr lang="en-US" sz="1800" b="1" dirty="0" err="1">
                <a:solidFill>
                  <a:srgbClr val="FFC66D"/>
                </a:solidFill>
                <a:effectLst/>
                <a:latin typeface="Courier New" panose="02070309020205020404" pitchFamily="49" charset="0"/>
                <a:ea typeface="Times New Roman" panose="02020603050405020304" pitchFamily="18" charset="0"/>
                <a:cs typeface="Arial" panose="020B0604020202020204" pitchFamily="34" charset="0"/>
              </a:rPr>
              <a:t>update_csv_file</a:t>
            </a:r>
            <a:r>
              <a:rPr lang="en-US" sz="1800" dirty="0">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CC7832"/>
                </a:solidFill>
                <a:effectLst/>
                <a:latin typeface="Courier New" panose="02070309020205020404" pitchFamily="49" charset="0"/>
                <a:ea typeface="Times New Roman" panose="02020603050405020304" pitchFamily="18" charset="0"/>
                <a:cs typeface="Arial" panose="020B0604020202020204" pitchFamily="34" charset="0"/>
              </a:rPr>
              <a:t>def </a:t>
            </a:r>
            <a:r>
              <a:rPr lang="en-US" sz="1800" b="1" dirty="0" err="1">
                <a:solidFill>
                  <a:srgbClr val="FFC66D"/>
                </a:solidFill>
                <a:effectLst/>
                <a:latin typeface="Courier New" panose="02070309020205020404" pitchFamily="49" charset="0"/>
                <a:ea typeface="Times New Roman" panose="02020603050405020304" pitchFamily="18" charset="0"/>
                <a:cs typeface="Arial" panose="020B0604020202020204" pitchFamily="34" charset="0"/>
              </a:rPr>
              <a:t>update_table_values</a:t>
            </a:r>
            <a:r>
              <a:rPr lang="en-US" sz="1800" dirty="0">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a:t>
            </a:r>
            <a:r>
              <a:rPr lang="en-US" sz="1800" dirty="0" err="1">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item_id</a:t>
            </a:r>
            <a:r>
              <a:rPr lang="en-US" sz="1800" dirty="0">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solidFill>
                  <a:srgbClr val="CC7832"/>
                </a:solidFill>
                <a:effectLst/>
                <a:latin typeface="Courier New" panose="02070309020205020404" pitchFamily="49" charset="0"/>
                <a:ea typeface="Times New Roman" panose="02020603050405020304" pitchFamily="18" charset="0"/>
                <a:cs typeface="Arial" panose="020B0604020202020204" pitchFamily="34" charset="0"/>
              </a:rPr>
              <a:t>def </a:t>
            </a:r>
            <a:r>
              <a:rPr lang="en-US" sz="1800" b="1" dirty="0">
                <a:solidFill>
                  <a:srgbClr val="FFC66D"/>
                </a:solidFill>
                <a:effectLst/>
                <a:latin typeface="Courier New" panose="02070309020205020404" pitchFamily="49" charset="0"/>
                <a:ea typeface="Times New Roman" panose="02020603050405020304" pitchFamily="18" charset="0"/>
                <a:cs typeface="Arial" panose="020B0604020202020204" pitchFamily="34" charset="0"/>
              </a:rPr>
              <a:t>update_clock_and_date2</a:t>
            </a:r>
            <a:r>
              <a:rPr lang="en-US" sz="1800" dirty="0">
                <a:solidFill>
                  <a:srgbClr val="A9B7C6"/>
                </a:solidFill>
                <a:effectLst/>
                <a:latin typeface="Courier New" panose="02070309020205020404" pitchFamily="49" charset="0"/>
                <a:ea typeface="Times New Roman" panose="02020603050405020304" pitchFamily="18"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IL" dirty="0"/>
          </a:p>
        </p:txBody>
      </p:sp>
      <p:sp>
        <p:nvSpPr>
          <p:cNvPr id="4" name="TextBox 3">
            <a:extLst>
              <a:ext uri="{FF2B5EF4-FFF2-40B4-BE49-F238E27FC236}">
                <a16:creationId xmlns:a16="http://schemas.microsoft.com/office/drawing/2014/main" id="{284FE897-E3BF-EC58-E4E6-C5A6CC60AB4B}"/>
              </a:ext>
            </a:extLst>
          </p:cNvPr>
          <p:cNvSpPr txBox="1"/>
          <p:nvPr/>
        </p:nvSpPr>
        <p:spPr>
          <a:xfrm>
            <a:off x="-750420" y="1576138"/>
            <a:ext cx="7121358" cy="646331"/>
          </a:xfrm>
          <a:prstGeom prst="rect">
            <a:avLst/>
          </a:prstGeom>
          <a:noFill/>
        </p:spPr>
        <p:txBody>
          <a:bodyPr wrap="square">
            <a:spAutoFit/>
          </a:bodyPr>
          <a:lstStyle/>
          <a:p>
            <a:pPr algn="r" rtl="1"/>
            <a:r>
              <a:rPr lang="he-IL" b="1" dirty="0">
                <a:solidFill>
                  <a:srgbClr val="A9B7C6"/>
                </a:solidFill>
                <a:latin typeface="Courier New" panose="02070309020205020404" pitchFamily="49" charset="0"/>
              </a:rPr>
              <a:t>קריאת המידע מהענן</a:t>
            </a:r>
          </a:p>
          <a:p>
            <a:endParaRPr lang="en-US" dirty="0"/>
          </a:p>
        </p:txBody>
      </p:sp>
    </p:spTree>
    <p:extLst>
      <p:ext uri="{BB962C8B-B14F-4D97-AF65-F5344CB8AC3E}">
        <p14:creationId xmlns:p14="http://schemas.microsoft.com/office/powerpoint/2010/main" val="3037026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69D06-C392-D066-0012-FC092DE9DB2B}"/>
              </a:ext>
            </a:extLst>
          </p:cNvPr>
          <p:cNvSpPr>
            <a:spLocks noGrp="1"/>
          </p:cNvSpPr>
          <p:nvPr>
            <p:ph type="title"/>
          </p:nvPr>
        </p:nvSpPr>
        <p:spPr>
          <a:xfrm>
            <a:off x="1902327" y="-156650"/>
            <a:ext cx="13702631" cy="2270118"/>
          </a:xfrm>
        </p:spPr>
        <p:txBody>
          <a:bodyPr/>
          <a:lstStyle/>
          <a:p>
            <a:r>
              <a:rPr lang="he-IL" sz="4000" dirty="0"/>
              <a:t>סיכונים עיקריים ודרכי ההתמודדות איתם</a:t>
            </a:r>
            <a:endParaRPr lang="en-IL" sz="4000" dirty="0"/>
          </a:p>
        </p:txBody>
      </p:sp>
      <p:graphicFrame>
        <p:nvGraphicFramePr>
          <p:cNvPr id="4" name="Content Placeholder 3">
            <a:extLst>
              <a:ext uri="{FF2B5EF4-FFF2-40B4-BE49-F238E27FC236}">
                <a16:creationId xmlns:a16="http://schemas.microsoft.com/office/drawing/2014/main" id="{216B2066-B7B6-DC03-AB90-26992C47EA9D}"/>
              </a:ext>
            </a:extLst>
          </p:cNvPr>
          <p:cNvGraphicFramePr>
            <a:graphicFrameLocks noGrp="1"/>
          </p:cNvGraphicFramePr>
          <p:nvPr>
            <p:ph idx="1"/>
            <p:extLst>
              <p:ext uri="{D42A27DB-BD31-4B8C-83A1-F6EECF244321}">
                <p14:modId xmlns:p14="http://schemas.microsoft.com/office/powerpoint/2010/main" val="3841021661"/>
              </p:ext>
            </p:extLst>
          </p:nvPr>
        </p:nvGraphicFramePr>
        <p:xfrm>
          <a:off x="2340242" y="1534333"/>
          <a:ext cx="7284204" cy="4353735"/>
        </p:xfrm>
        <a:graphic>
          <a:graphicData uri="http://schemas.openxmlformats.org/drawingml/2006/table">
            <a:tbl>
              <a:tblPr rtl="1" firstRow="1" firstCol="1" bandRow="1">
                <a:tableStyleId>{5C22544A-7EE6-4342-B048-85BDC9FD1C3A}</a:tableStyleId>
              </a:tblPr>
              <a:tblGrid>
                <a:gridCol w="1821051">
                  <a:extLst>
                    <a:ext uri="{9D8B030D-6E8A-4147-A177-3AD203B41FA5}">
                      <a16:colId xmlns:a16="http://schemas.microsoft.com/office/drawing/2014/main" val="2517256167"/>
                    </a:ext>
                  </a:extLst>
                </a:gridCol>
                <a:gridCol w="1821051">
                  <a:extLst>
                    <a:ext uri="{9D8B030D-6E8A-4147-A177-3AD203B41FA5}">
                      <a16:colId xmlns:a16="http://schemas.microsoft.com/office/drawing/2014/main" val="3258899954"/>
                    </a:ext>
                  </a:extLst>
                </a:gridCol>
                <a:gridCol w="1821051">
                  <a:extLst>
                    <a:ext uri="{9D8B030D-6E8A-4147-A177-3AD203B41FA5}">
                      <a16:colId xmlns:a16="http://schemas.microsoft.com/office/drawing/2014/main" val="2629302806"/>
                    </a:ext>
                  </a:extLst>
                </a:gridCol>
                <a:gridCol w="1821051">
                  <a:extLst>
                    <a:ext uri="{9D8B030D-6E8A-4147-A177-3AD203B41FA5}">
                      <a16:colId xmlns:a16="http://schemas.microsoft.com/office/drawing/2014/main" val="1502176454"/>
                    </a:ext>
                  </a:extLst>
                </a:gridCol>
              </a:tblGrid>
              <a:tr h="431818">
                <a:tc>
                  <a:txBody>
                    <a:bodyPr/>
                    <a:lstStyle/>
                    <a:p>
                      <a:pPr marL="0" marR="0" algn="ctr" rtl="1">
                        <a:lnSpc>
                          <a:spcPts val="2400"/>
                        </a:lnSpc>
                        <a:spcBef>
                          <a:spcPts val="0"/>
                        </a:spcBef>
                        <a:spcAft>
                          <a:spcPts val="0"/>
                        </a:spcAft>
                      </a:pPr>
                      <a:r>
                        <a:rPr lang="he-IL" sz="900">
                          <a:effectLst/>
                        </a:rPr>
                        <a:t>סיכון</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ctr" rtl="1">
                        <a:lnSpc>
                          <a:spcPts val="2400"/>
                        </a:lnSpc>
                        <a:spcBef>
                          <a:spcPts val="0"/>
                        </a:spcBef>
                        <a:spcAft>
                          <a:spcPts val="0"/>
                        </a:spcAft>
                      </a:pPr>
                      <a:r>
                        <a:rPr lang="he-IL" sz="900">
                          <a:effectLst/>
                        </a:rPr>
                        <a:t>סבירות</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ctr" rtl="1">
                        <a:lnSpc>
                          <a:spcPts val="2400"/>
                        </a:lnSpc>
                        <a:spcBef>
                          <a:spcPts val="0"/>
                        </a:spcBef>
                        <a:spcAft>
                          <a:spcPts val="0"/>
                        </a:spcAft>
                      </a:pPr>
                      <a:r>
                        <a:rPr lang="he-IL" sz="900">
                          <a:effectLst/>
                        </a:rPr>
                        <a:t>השפעה על הפרויקט</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ctr" rtl="1">
                        <a:lnSpc>
                          <a:spcPts val="2400"/>
                        </a:lnSpc>
                        <a:spcBef>
                          <a:spcPts val="0"/>
                        </a:spcBef>
                        <a:spcAft>
                          <a:spcPts val="0"/>
                        </a:spcAft>
                      </a:pPr>
                      <a:r>
                        <a:rPr lang="he-IL" sz="900">
                          <a:effectLst/>
                        </a:rPr>
                        <a:t>דרך התמודדות</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extLst>
                  <a:ext uri="{0D108BD9-81ED-4DB2-BD59-A6C34878D82A}">
                    <a16:rowId xmlns:a16="http://schemas.microsoft.com/office/drawing/2014/main" val="4230669391"/>
                  </a:ext>
                </a:extLst>
              </a:tr>
              <a:tr h="1307943">
                <a:tc>
                  <a:txBody>
                    <a:bodyPr/>
                    <a:lstStyle/>
                    <a:p>
                      <a:pPr marL="0" marR="0" algn="r" rtl="1">
                        <a:lnSpc>
                          <a:spcPct val="115000"/>
                        </a:lnSpc>
                        <a:spcBef>
                          <a:spcPts val="0"/>
                        </a:spcBef>
                        <a:spcAft>
                          <a:spcPts val="0"/>
                        </a:spcAft>
                      </a:pPr>
                      <a:r>
                        <a:rPr lang="he-IL" sz="900" strike="sngStrike">
                          <a:effectLst/>
                        </a:rPr>
                        <a:t>עיכובים בזמני הגעת הרכיבים הנדרשים</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ctr" rtl="1">
                        <a:lnSpc>
                          <a:spcPct val="115000"/>
                        </a:lnSpc>
                        <a:spcBef>
                          <a:spcPts val="0"/>
                        </a:spcBef>
                        <a:spcAft>
                          <a:spcPts val="0"/>
                        </a:spcAft>
                      </a:pPr>
                      <a:r>
                        <a:rPr lang="he-IL" sz="900" strike="sngStrike">
                          <a:effectLst/>
                        </a:rPr>
                        <a:t>גבוהה</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r" rtl="1">
                        <a:lnSpc>
                          <a:spcPct val="115000"/>
                        </a:lnSpc>
                        <a:spcBef>
                          <a:spcPts val="0"/>
                        </a:spcBef>
                        <a:spcAft>
                          <a:spcPts val="0"/>
                        </a:spcAft>
                      </a:pPr>
                      <a:r>
                        <a:rPr lang="he-IL" sz="900" strike="sngStrike">
                          <a:effectLst/>
                        </a:rPr>
                        <a:t>בניית האבטיפוס תעוכב ועלולה להוביל לאי יכולת הצגת אבטיפוס עובד במועד הסיום הסופי לפרויקט</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r" rtl="1">
                        <a:lnSpc>
                          <a:spcPct val="115000"/>
                        </a:lnSpc>
                        <a:spcBef>
                          <a:spcPts val="0"/>
                        </a:spcBef>
                        <a:spcAft>
                          <a:spcPts val="0"/>
                        </a:spcAft>
                      </a:pPr>
                      <a:r>
                        <a:rPr lang="he-IL" sz="900" strike="sngStrike">
                          <a:effectLst/>
                        </a:rPr>
                        <a:t>במקרה של עיקוב קנית הרכיב בישראל במחיר גבוה</a:t>
                      </a:r>
                      <a:endParaRPr lang="en-US" sz="800">
                        <a:effectLst/>
                      </a:endParaRPr>
                    </a:p>
                    <a:p>
                      <a:pPr marL="0" marR="0" algn="r" rtl="1">
                        <a:lnSpc>
                          <a:spcPct val="115000"/>
                        </a:lnSpc>
                        <a:spcBef>
                          <a:spcPts val="0"/>
                        </a:spcBef>
                        <a:spcAft>
                          <a:spcPts val="0"/>
                        </a:spcAft>
                      </a:pPr>
                      <a:r>
                        <a:rPr lang="he-IL" sz="900" u="none" strike="noStrike">
                          <a:effectLst/>
                        </a:rPr>
                        <a:t> </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extLst>
                  <a:ext uri="{0D108BD9-81ED-4DB2-BD59-A6C34878D82A}">
                    <a16:rowId xmlns:a16="http://schemas.microsoft.com/office/drawing/2014/main" val="2809989999"/>
                  </a:ext>
                </a:extLst>
              </a:tr>
              <a:tr h="1306987">
                <a:tc>
                  <a:txBody>
                    <a:bodyPr/>
                    <a:lstStyle/>
                    <a:p>
                      <a:pPr marL="0" marR="0" algn="r" rtl="1">
                        <a:lnSpc>
                          <a:spcPct val="115000"/>
                        </a:lnSpc>
                        <a:spcBef>
                          <a:spcPts val="0"/>
                        </a:spcBef>
                        <a:spcAft>
                          <a:spcPts val="0"/>
                        </a:spcAft>
                      </a:pPr>
                      <a:r>
                        <a:rPr lang="he-IL" sz="900">
                          <a:effectLst/>
                        </a:rPr>
                        <a:t>רכיבים תקולים</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ctr" rtl="1">
                        <a:lnSpc>
                          <a:spcPct val="115000"/>
                        </a:lnSpc>
                        <a:spcBef>
                          <a:spcPts val="0"/>
                        </a:spcBef>
                        <a:spcAft>
                          <a:spcPts val="0"/>
                        </a:spcAft>
                      </a:pPr>
                      <a:r>
                        <a:rPr lang="he-IL" sz="900">
                          <a:effectLst/>
                        </a:rPr>
                        <a:t>נמוכה</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r" rtl="1">
                        <a:lnSpc>
                          <a:spcPct val="115000"/>
                        </a:lnSpc>
                        <a:spcBef>
                          <a:spcPts val="0"/>
                        </a:spcBef>
                        <a:spcAft>
                          <a:spcPts val="0"/>
                        </a:spcAft>
                      </a:pPr>
                      <a:r>
                        <a:rPr lang="he-IL" sz="900">
                          <a:effectLst/>
                        </a:rPr>
                        <a:t>בניית האבטיפוס תעוכב ועלולה להוביל לאי יכולת הצגת אבטיפוס עובד במועד הסיום הסופי לפרויקט</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r" rtl="1">
                        <a:lnSpc>
                          <a:spcPct val="115000"/>
                        </a:lnSpc>
                        <a:spcBef>
                          <a:spcPts val="0"/>
                        </a:spcBef>
                        <a:spcAft>
                          <a:spcPts val="0"/>
                        </a:spcAft>
                      </a:pPr>
                      <a:r>
                        <a:rPr lang="he-IL" sz="900">
                          <a:effectLst/>
                        </a:rPr>
                        <a:t>החזרת הרכיבים והזמנה במחיר גבוה יותר בישראל</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extLst>
                  <a:ext uri="{0D108BD9-81ED-4DB2-BD59-A6C34878D82A}">
                    <a16:rowId xmlns:a16="http://schemas.microsoft.com/office/drawing/2014/main" val="3874308467"/>
                  </a:ext>
                </a:extLst>
              </a:tr>
              <a:tr h="1306987">
                <a:tc>
                  <a:txBody>
                    <a:bodyPr/>
                    <a:lstStyle/>
                    <a:p>
                      <a:pPr marL="0" marR="0" algn="r" rtl="1">
                        <a:lnSpc>
                          <a:spcPct val="115000"/>
                        </a:lnSpc>
                        <a:spcBef>
                          <a:spcPts val="0"/>
                        </a:spcBef>
                        <a:spcAft>
                          <a:spcPts val="0"/>
                        </a:spcAft>
                      </a:pPr>
                      <a:r>
                        <a:rPr lang="he-IL" sz="900">
                          <a:effectLst/>
                        </a:rPr>
                        <a:t>אי עמידה בלוח הזמנים</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ctr" rtl="1">
                        <a:lnSpc>
                          <a:spcPct val="115000"/>
                        </a:lnSpc>
                        <a:spcBef>
                          <a:spcPts val="0"/>
                        </a:spcBef>
                        <a:spcAft>
                          <a:spcPts val="0"/>
                        </a:spcAft>
                      </a:pPr>
                      <a:r>
                        <a:rPr lang="he-IL" sz="900">
                          <a:effectLst/>
                        </a:rPr>
                        <a:t>בינונית</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r" rtl="1">
                        <a:lnSpc>
                          <a:spcPct val="115000"/>
                        </a:lnSpc>
                        <a:spcBef>
                          <a:spcPts val="0"/>
                        </a:spcBef>
                        <a:spcAft>
                          <a:spcPts val="0"/>
                        </a:spcAft>
                      </a:pPr>
                      <a:r>
                        <a:rPr lang="he-IL" sz="900">
                          <a:effectLst/>
                        </a:rPr>
                        <a:t>כלל הפרויקט יעוכב ועלול להוביל לאי יכולת הצגת אבטיפוס/תוכנה עובד/ת במועד הסיום הסופי לפרויקט</a:t>
                      </a:r>
                      <a:endParaRPr lang="en-US" sz="80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tc>
                  <a:txBody>
                    <a:bodyPr/>
                    <a:lstStyle/>
                    <a:p>
                      <a:pPr marL="0" marR="0" algn="r" rtl="1">
                        <a:lnSpc>
                          <a:spcPct val="115000"/>
                        </a:lnSpc>
                        <a:spcBef>
                          <a:spcPts val="0"/>
                        </a:spcBef>
                        <a:spcAft>
                          <a:spcPts val="0"/>
                        </a:spcAft>
                      </a:pPr>
                      <a:r>
                        <a:rPr lang="he-IL" sz="900" dirty="0">
                          <a:effectLst/>
                        </a:rPr>
                        <a:t>השקעת זמן מרבית וצמצום הפער הנוצר בזמן אמת</a:t>
                      </a:r>
                      <a:endParaRPr lang="en-US" sz="800" dirty="0">
                        <a:effectLst/>
                        <a:latin typeface="Calibri" panose="020F0502020204030204" pitchFamily="34" charset="0"/>
                        <a:ea typeface="Calibri" panose="020F0502020204030204" pitchFamily="34" charset="0"/>
                        <a:cs typeface="Arial" panose="020B0604020202020204" pitchFamily="34" charset="0"/>
                      </a:endParaRPr>
                    </a:p>
                  </a:txBody>
                  <a:tcPr marL="51281" marR="51281" marT="0" marB="0"/>
                </a:tc>
                <a:extLst>
                  <a:ext uri="{0D108BD9-81ED-4DB2-BD59-A6C34878D82A}">
                    <a16:rowId xmlns:a16="http://schemas.microsoft.com/office/drawing/2014/main" val="4221437384"/>
                  </a:ext>
                </a:extLst>
              </a:tr>
            </a:tbl>
          </a:graphicData>
        </a:graphic>
      </p:graphicFrame>
    </p:spTree>
    <p:extLst>
      <p:ext uri="{BB962C8B-B14F-4D97-AF65-F5344CB8AC3E}">
        <p14:creationId xmlns:p14="http://schemas.microsoft.com/office/powerpoint/2010/main" val="32634950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77E78-EFF6-1531-FD07-802BB782F90D}"/>
              </a:ext>
            </a:extLst>
          </p:cNvPr>
          <p:cNvSpPr>
            <a:spLocks noGrp="1"/>
          </p:cNvSpPr>
          <p:nvPr>
            <p:ph type="title"/>
          </p:nvPr>
        </p:nvSpPr>
        <p:spPr>
          <a:xfrm>
            <a:off x="85558" y="-188655"/>
            <a:ext cx="10634472" cy="2157984"/>
          </a:xfrm>
        </p:spPr>
        <p:txBody>
          <a:bodyPr/>
          <a:lstStyle/>
          <a:p>
            <a:pPr algn="r" rtl="1"/>
            <a:r>
              <a:rPr lang="he-IL" sz="4000" dirty="0"/>
              <a:t>עתיד הפרויקט (אפשרות לקידום באפיק מסחרי)</a:t>
            </a:r>
            <a:endParaRPr lang="en-IL" sz="4000" dirty="0"/>
          </a:p>
        </p:txBody>
      </p:sp>
      <p:sp>
        <p:nvSpPr>
          <p:cNvPr id="3" name="Content Placeholder 2">
            <a:extLst>
              <a:ext uri="{FF2B5EF4-FFF2-40B4-BE49-F238E27FC236}">
                <a16:creationId xmlns:a16="http://schemas.microsoft.com/office/drawing/2014/main" id="{56902E9C-4F93-B0D7-6D01-7BAC09FD126D}"/>
              </a:ext>
            </a:extLst>
          </p:cNvPr>
          <p:cNvSpPr>
            <a:spLocks noGrp="1"/>
          </p:cNvSpPr>
          <p:nvPr>
            <p:ph idx="1"/>
          </p:nvPr>
        </p:nvSpPr>
        <p:spPr>
          <a:xfrm>
            <a:off x="847558" y="1636294"/>
            <a:ext cx="11428663" cy="4447833"/>
          </a:xfrm>
        </p:spPr>
        <p:txBody>
          <a:bodyPr/>
          <a:lstStyle/>
          <a:p>
            <a:pPr marL="1200150" marR="0" lvl="2" indent="-285750" algn="r" rtl="1">
              <a:lnSpc>
                <a:spcPts val="2400"/>
              </a:lnSpc>
              <a:spcBef>
                <a:spcPts val="0"/>
              </a:spcBef>
              <a:spcAft>
                <a:spcPts val="0"/>
              </a:spcAft>
              <a:buFont typeface="Arial" panose="020B0604020202020204" pitchFamily="34" charset="0"/>
              <a:buChar char="•"/>
              <a:tabLst>
                <a:tab pos="457200" algn="l"/>
              </a:tabLst>
            </a:pPr>
            <a:r>
              <a:rPr lang="he-IL" sz="1800" dirty="0">
                <a:effectLst/>
                <a:latin typeface="Calibri" panose="020F0502020204030204" pitchFamily="34" charset="0"/>
                <a:ea typeface="Calibri" panose="020F0502020204030204" pitchFamily="34" charset="0"/>
                <a:cs typeface="David" panose="020E0502060401010101" pitchFamily="34" charset="-79"/>
              </a:rPr>
              <a:t>להפוך את המוצר לכדאי מבחינת עיריות כך שההזנה תהיה באמצעות פאנל סולרי, כך שנמנע הצורך בהחלפה שנתית של הסוללה דבר המקל על הפעילות השותפת מבחינת עירייה.</a:t>
            </a:r>
            <a:endParaRPr lang="en-US" sz="1800" dirty="0">
              <a:effectLst/>
              <a:latin typeface="Calibri" panose="020F0502020204030204" pitchFamily="34" charset="0"/>
              <a:ea typeface="Calibri" panose="020F0502020204030204" pitchFamily="34" charset="0"/>
              <a:cs typeface="David" panose="020E0502060401010101" pitchFamily="34" charset="-79"/>
            </a:endParaRPr>
          </a:p>
          <a:p>
            <a:pPr marL="1143000" marR="0" lvl="2" indent="-228600" algn="r" rtl="1">
              <a:lnSpc>
                <a:spcPts val="2400"/>
              </a:lnSpc>
              <a:spcBef>
                <a:spcPts val="0"/>
              </a:spcBef>
              <a:spcAft>
                <a:spcPts val="0"/>
              </a:spcAft>
              <a:buFont typeface="+mj-lt"/>
              <a:buAutoNum type="arabicPeriod"/>
              <a:tabLst>
                <a:tab pos="457200" algn="l"/>
              </a:tabLs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1200150" marR="0" lvl="2" indent="-285750" algn="r" rtl="1">
              <a:lnSpc>
                <a:spcPts val="2400"/>
              </a:lnSpc>
              <a:spcBef>
                <a:spcPts val="0"/>
              </a:spcBef>
              <a:spcAft>
                <a:spcPts val="800"/>
              </a:spcAft>
              <a:buFont typeface="Arial" panose="020B0604020202020204" pitchFamily="34" charset="0"/>
              <a:buChar char="•"/>
              <a:tabLst>
                <a:tab pos="457200" algn="l"/>
              </a:tabLst>
            </a:pPr>
            <a:r>
              <a:rPr lang="he-IL" sz="1800" dirty="0">
                <a:effectLst/>
                <a:latin typeface="Calibri" panose="020F0502020204030204" pitchFamily="34" charset="0"/>
                <a:ea typeface="Calibri" panose="020F0502020204030204" pitchFamily="34" charset="0"/>
                <a:cs typeface="David" panose="020E0502060401010101" pitchFamily="34" charset="-79"/>
              </a:rPr>
              <a:t>להפוך אותו לכדאי יותר מבחינת הציבור הפרטי. להשתמש בו בבתים פרטיים עם פיצר שמתממשק לשרותי הוואטפ ומעדכן את ועד הבית בזמן אמת במתרחש בברז הכיבוי של הבניין וכן לשלב את הפרויקט עם מצלמה ששולת תמונה לענן ומאפשרת להבין האם השימוש תקין ומונע מבדיקה עצמית או שליחת ניידת לברז הכיבוי בכל התראה שצצה.</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r"/>
            <a:endParaRPr lang="en-IL" dirty="0"/>
          </a:p>
        </p:txBody>
      </p:sp>
    </p:spTree>
    <p:extLst>
      <p:ext uri="{BB962C8B-B14F-4D97-AF65-F5344CB8AC3E}">
        <p14:creationId xmlns:p14="http://schemas.microsoft.com/office/powerpoint/2010/main" val="29920115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423D3-F529-BACB-2B4B-D505A16BADB7}"/>
              </a:ext>
            </a:extLst>
          </p:cNvPr>
          <p:cNvSpPr>
            <a:spLocks noGrp="1"/>
          </p:cNvSpPr>
          <p:nvPr>
            <p:ph type="title"/>
          </p:nvPr>
        </p:nvSpPr>
        <p:spPr>
          <a:xfrm>
            <a:off x="3719095" y="-100583"/>
            <a:ext cx="10634472" cy="2157984"/>
          </a:xfrm>
        </p:spPr>
        <p:txBody>
          <a:bodyPr/>
          <a:lstStyle/>
          <a:p>
            <a:r>
              <a:rPr lang="he-IL" dirty="0"/>
              <a:t>סיכום ומסקנות</a:t>
            </a:r>
            <a:endParaRPr lang="en-IL" dirty="0"/>
          </a:p>
        </p:txBody>
      </p:sp>
      <p:sp>
        <p:nvSpPr>
          <p:cNvPr id="3" name="Content Placeholder 2">
            <a:extLst>
              <a:ext uri="{FF2B5EF4-FFF2-40B4-BE49-F238E27FC236}">
                <a16:creationId xmlns:a16="http://schemas.microsoft.com/office/drawing/2014/main" id="{365AB600-285D-D2F4-5AB9-89BB6762E385}"/>
              </a:ext>
            </a:extLst>
          </p:cNvPr>
          <p:cNvSpPr>
            <a:spLocks noGrp="1"/>
          </p:cNvSpPr>
          <p:nvPr>
            <p:ph idx="1"/>
          </p:nvPr>
        </p:nvSpPr>
        <p:spPr>
          <a:xfrm>
            <a:off x="482600" y="1576138"/>
            <a:ext cx="11452726" cy="4303454"/>
          </a:xfrm>
        </p:spPr>
        <p:txBody>
          <a:bodyPr/>
          <a:lstStyle/>
          <a:p>
            <a:pPr algn="r" rtl="1"/>
            <a:r>
              <a:rPr lang="he-IL" sz="1800" dirty="0">
                <a:solidFill>
                  <a:srgbClr val="000000"/>
                </a:solidFill>
                <a:effectLst/>
                <a:ea typeface="Calibri" panose="020F0502020204030204" pitchFamily="34" charset="0"/>
                <a:cs typeface="Segoe UI" panose="020B0502040204020203" pitchFamily="34" charset="0"/>
              </a:rPr>
              <a:t>בנינו מוצר מתקדם המציע יתרונות משמעותיים על פני המתחרים. המוצר ניתן לייצור בסיטונאיות, המאפשרת מחיר נמוך וזמינות רחבה. ההתקנה הפשוטה והאפשרות והתאמת המכשיר לכל ברז, מקנות לנו יתרון ביציאה לשוק הרחב,   המוצר עמיד בתנאי שטח, בזכות הקופסא החיצונית הפשוטה. למרות שנתקלנו באתגר עם סוללת ה</a:t>
            </a:r>
            <a:r>
              <a:rPr lang="en-US" sz="1800" dirty="0">
                <a:solidFill>
                  <a:srgbClr val="000000"/>
                </a:solidFill>
                <a:cs typeface="Segoe UI" panose="020B0502040204020203" pitchFamily="34" charset="0"/>
              </a:rPr>
              <a:t>RPI </a:t>
            </a:r>
            <a:r>
              <a:rPr lang="he-IL" sz="1800" dirty="0">
                <a:solidFill>
                  <a:srgbClr val="000000"/>
                </a:solidFill>
                <a:cs typeface="Segoe UI" panose="020B0502040204020203" pitchFamily="34" charset="0"/>
              </a:rPr>
              <a:t> הלקח המרכזי הוא לתכנן מראש ולשיקול רכיבים מותאמים אישית למוצר כדי למזער את העלויות העתידיות</a:t>
            </a:r>
            <a:r>
              <a:rPr lang="en-US" sz="1800" dirty="0">
                <a:solidFill>
                  <a:srgbClr val="000000"/>
                </a:solidFill>
                <a:cs typeface="Segoe UI" panose="020B0502040204020203" pitchFamily="34" charset="0"/>
              </a:rPr>
              <a:t>.</a:t>
            </a:r>
            <a:endParaRPr lang="en-IL" sz="1800" dirty="0">
              <a:solidFill>
                <a:srgbClr val="000000"/>
              </a:solidFill>
              <a:cs typeface="Segoe UI" panose="020B0502040204020203" pitchFamily="34" charset="0"/>
            </a:endParaRPr>
          </a:p>
        </p:txBody>
      </p:sp>
    </p:spTree>
    <p:extLst>
      <p:ext uri="{BB962C8B-B14F-4D97-AF65-F5344CB8AC3E}">
        <p14:creationId xmlns:p14="http://schemas.microsoft.com/office/powerpoint/2010/main" val="584752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1804D-327E-2365-6515-7C098A796F1F}"/>
              </a:ext>
            </a:extLst>
          </p:cNvPr>
          <p:cNvSpPr>
            <a:spLocks noGrp="1"/>
          </p:cNvSpPr>
          <p:nvPr>
            <p:ph type="title"/>
          </p:nvPr>
        </p:nvSpPr>
        <p:spPr>
          <a:xfrm>
            <a:off x="5343358" y="0"/>
            <a:ext cx="10634472" cy="2157984"/>
          </a:xfrm>
        </p:spPr>
        <p:txBody>
          <a:bodyPr/>
          <a:lstStyle/>
          <a:p>
            <a:r>
              <a:rPr lang="he-IL" dirty="0"/>
              <a:t>מבוא</a:t>
            </a:r>
            <a:endParaRPr lang="en-IL" dirty="0"/>
          </a:p>
        </p:txBody>
      </p:sp>
      <p:sp>
        <p:nvSpPr>
          <p:cNvPr id="3" name="Content Placeholder 2">
            <a:extLst>
              <a:ext uri="{FF2B5EF4-FFF2-40B4-BE49-F238E27FC236}">
                <a16:creationId xmlns:a16="http://schemas.microsoft.com/office/drawing/2014/main" id="{E95B966E-4224-680C-D97D-D1F3C2740146}"/>
              </a:ext>
            </a:extLst>
          </p:cNvPr>
          <p:cNvSpPr>
            <a:spLocks noGrp="1"/>
          </p:cNvSpPr>
          <p:nvPr>
            <p:ph idx="1"/>
          </p:nvPr>
        </p:nvSpPr>
        <p:spPr>
          <a:xfrm>
            <a:off x="557434" y="568855"/>
            <a:ext cx="11151966" cy="4512181"/>
          </a:xfrm>
        </p:spPr>
        <p:txBody>
          <a:bodyPr/>
          <a:lstStyle/>
          <a:p>
            <a:pPr algn="r"/>
            <a:endParaRPr lang="en-US"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algn="r"/>
            <a:endParaRPr lang="en-US" dirty="0">
              <a:solidFill>
                <a:srgbClr val="000000"/>
              </a:solidFill>
              <a:latin typeface="Calibri" panose="020F0502020204030204" pitchFamily="34" charset="0"/>
              <a:ea typeface="Calibri" panose="020F0502020204030204" pitchFamily="34" charset="0"/>
              <a:cs typeface="Arial" panose="020B0604020202020204" pitchFamily="34" charset="0"/>
            </a:endParaRPr>
          </a:p>
          <a:p>
            <a:pPr algn="r"/>
            <a:endParaRPr lang="en-US" dirty="0">
              <a:solidFill>
                <a:srgbClr val="000000"/>
              </a:solidFill>
              <a:effectLst/>
              <a:latin typeface="Calibri" panose="020F0502020204030204" pitchFamily="34" charset="0"/>
              <a:ea typeface="Calibri" panose="020F0502020204030204" pitchFamily="34" charset="0"/>
              <a:cs typeface="Arial" panose="020B0604020202020204" pitchFamily="34" charset="0"/>
            </a:endParaRPr>
          </a:p>
          <a:p>
            <a:pPr algn="r"/>
            <a:r>
              <a:rPr lang="he-IL" dirty="0">
                <a:solidFill>
                  <a:srgbClr val="000000"/>
                </a:solidFill>
                <a:effectLst/>
                <a:latin typeface="Calibri" panose="020F0502020204030204" pitchFamily="34" charset="0"/>
                <a:ea typeface="Calibri" panose="020F0502020204030204" pitchFamily="34" charset="0"/>
                <a:cs typeface="Arial" panose="020B0604020202020204" pitchFamily="34" charset="0"/>
              </a:rPr>
              <a:t>הפרויקט עוסק בניטור המידע המתקבל עבור השימוש בברזי כיבוי האש ברמה עירונית, בזמן אמת. </a:t>
            </a:r>
            <a:endParaRPr lang="he-IL" dirty="0"/>
          </a:p>
          <a:p>
            <a:pPr algn="r"/>
            <a:endParaRPr lang="en-IL" dirty="0"/>
          </a:p>
        </p:txBody>
      </p:sp>
      <p:pic>
        <p:nvPicPr>
          <p:cNvPr id="5" name="Picture 4">
            <a:extLst>
              <a:ext uri="{FF2B5EF4-FFF2-40B4-BE49-F238E27FC236}">
                <a16:creationId xmlns:a16="http://schemas.microsoft.com/office/drawing/2014/main" id="{CB919B9D-06BB-56E5-25D3-E03242616614}"/>
              </a:ext>
            </a:extLst>
          </p:cNvPr>
          <p:cNvPicPr>
            <a:picLocks noChangeAspect="1"/>
          </p:cNvPicPr>
          <p:nvPr/>
        </p:nvPicPr>
        <p:blipFill>
          <a:blip r:embed="rId2"/>
          <a:stretch>
            <a:fillRect/>
          </a:stretch>
        </p:blipFill>
        <p:spPr>
          <a:xfrm>
            <a:off x="1768055" y="4172918"/>
            <a:ext cx="1057918" cy="2103895"/>
          </a:xfrm>
          <a:prstGeom prst="rect">
            <a:avLst/>
          </a:prstGeom>
        </p:spPr>
      </p:pic>
      <p:pic>
        <p:nvPicPr>
          <p:cNvPr id="7" name="Picture 6">
            <a:extLst>
              <a:ext uri="{FF2B5EF4-FFF2-40B4-BE49-F238E27FC236}">
                <a16:creationId xmlns:a16="http://schemas.microsoft.com/office/drawing/2014/main" id="{E6D274F9-16DE-EC95-8313-EB890D18F5EA}"/>
              </a:ext>
            </a:extLst>
          </p:cNvPr>
          <p:cNvPicPr>
            <a:picLocks noChangeAspect="1"/>
          </p:cNvPicPr>
          <p:nvPr/>
        </p:nvPicPr>
        <p:blipFill>
          <a:blip r:embed="rId3"/>
          <a:stretch>
            <a:fillRect/>
          </a:stretch>
        </p:blipFill>
        <p:spPr>
          <a:xfrm>
            <a:off x="2825973" y="4360971"/>
            <a:ext cx="985671" cy="1261119"/>
          </a:xfrm>
          <a:prstGeom prst="rect">
            <a:avLst/>
          </a:prstGeom>
        </p:spPr>
      </p:pic>
      <p:pic>
        <p:nvPicPr>
          <p:cNvPr id="9" name="Picture 8">
            <a:extLst>
              <a:ext uri="{FF2B5EF4-FFF2-40B4-BE49-F238E27FC236}">
                <a16:creationId xmlns:a16="http://schemas.microsoft.com/office/drawing/2014/main" id="{732BA2DE-C17F-33F7-D5EC-28F12DD5E0D4}"/>
              </a:ext>
            </a:extLst>
          </p:cNvPr>
          <p:cNvPicPr>
            <a:picLocks noChangeAspect="1"/>
          </p:cNvPicPr>
          <p:nvPr/>
        </p:nvPicPr>
        <p:blipFill>
          <a:blip r:embed="rId4"/>
          <a:stretch>
            <a:fillRect/>
          </a:stretch>
        </p:blipFill>
        <p:spPr>
          <a:xfrm>
            <a:off x="3883891" y="4253342"/>
            <a:ext cx="2057400" cy="1476375"/>
          </a:xfrm>
          <a:prstGeom prst="rect">
            <a:avLst/>
          </a:prstGeom>
        </p:spPr>
      </p:pic>
      <p:pic>
        <p:nvPicPr>
          <p:cNvPr id="11" name="Picture 10">
            <a:extLst>
              <a:ext uri="{FF2B5EF4-FFF2-40B4-BE49-F238E27FC236}">
                <a16:creationId xmlns:a16="http://schemas.microsoft.com/office/drawing/2014/main" id="{515BC55F-A708-C670-D610-5D7077118B95}"/>
              </a:ext>
            </a:extLst>
          </p:cNvPr>
          <p:cNvPicPr>
            <a:picLocks noChangeAspect="1"/>
          </p:cNvPicPr>
          <p:nvPr/>
        </p:nvPicPr>
        <p:blipFill>
          <a:blip r:embed="rId5"/>
          <a:stretch>
            <a:fillRect/>
          </a:stretch>
        </p:blipFill>
        <p:spPr>
          <a:xfrm>
            <a:off x="9208522" y="4253342"/>
            <a:ext cx="2426044" cy="1626249"/>
          </a:xfrm>
          <a:prstGeom prst="rect">
            <a:avLst/>
          </a:prstGeom>
        </p:spPr>
      </p:pic>
      <p:pic>
        <p:nvPicPr>
          <p:cNvPr id="12" name="Picture 11">
            <a:extLst>
              <a:ext uri="{FF2B5EF4-FFF2-40B4-BE49-F238E27FC236}">
                <a16:creationId xmlns:a16="http://schemas.microsoft.com/office/drawing/2014/main" id="{844F50C7-55E3-55A4-F3F2-92C04E499CF8}"/>
              </a:ext>
            </a:extLst>
          </p:cNvPr>
          <p:cNvPicPr>
            <a:picLocks noChangeAspect="1"/>
          </p:cNvPicPr>
          <p:nvPr/>
        </p:nvPicPr>
        <p:blipFill>
          <a:blip r:embed="rId3"/>
          <a:stretch>
            <a:fillRect/>
          </a:stretch>
        </p:blipFill>
        <p:spPr>
          <a:xfrm>
            <a:off x="5941291" y="4403216"/>
            <a:ext cx="985671" cy="1261119"/>
          </a:xfrm>
          <a:prstGeom prst="rect">
            <a:avLst/>
          </a:prstGeom>
        </p:spPr>
      </p:pic>
      <p:pic>
        <p:nvPicPr>
          <p:cNvPr id="14" name="Picture 13">
            <a:extLst>
              <a:ext uri="{FF2B5EF4-FFF2-40B4-BE49-F238E27FC236}">
                <a16:creationId xmlns:a16="http://schemas.microsoft.com/office/drawing/2014/main" id="{1B5500F1-4441-73CA-72A4-6607F149AB13}"/>
              </a:ext>
            </a:extLst>
          </p:cNvPr>
          <p:cNvPicPr>
            <a:picLocks noChangeAspect="1"/>
          </p:cNvPicPr>
          <p:nvPr/>
        </p:nvPicPr>
        <p:blipFill>
          <a:blip r:embed="rId6"/>
          <a:stretch>
            <a:fillRect/>
          </a:stretch>
        </p:blipFill>
        <p:spPr>
          <a:xfrm>
            <a:off x="6926962" y="4465834"/>
            <a:ext cx="1834051" cy="1229231"/>
          </a:xfrm>
          <a:prstGeom prst="rect">
            <a:avLst/>
          </a:prstGeom>
        </p:spPr>
      </p:pic>
    </p:spTree>
    <p:extLst>
      <p:ext uri="{BB962C8B-B14F-4D97-AF65-F5344CB8AC3E}">
        <p14:creationId xmlns:p14="http://schemas.microsoft.com/office/powerpoint/2010/main" val="18435152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D75D9-0497-E986-6120-21662A3F950D}"/>
              </a:ext>
            </a:extLst>
          </p:cNvPr>
          <p:cNvSpPr>
            <a:spLocks noGrp="1"/>
          </p:cNvSpPr>
          <p:nvPr>
            <p:ph type="title"/>
          </p:nvPr>
        </p:nvSpPr>
        <p:spPr>
          <a:xfrm>
            <a:off x="3514558" y="-240792"/>
            <a:ext cx="10634472" cy="2157984"/>
          </a:xfrm>
        </p:spPr>
        <p:txBody>
          <a:bodyPr/>
          <a:lstStyle/>
          <a:p>
            <a:r>
              <a:rPr lang="he-IL" dirty="0"/>
              <a:t>מטרת הפרויקט</a:t>
            </a:r>
            <a:endParaRPr lang="en-IL" dirty="0"/>
          </a:p>
        </p:txBody>
      </p:sp>
      <p:sp>
        <p:nvSpPr>
          <p:cNvPr id="3" name="Content Placeholder 2">
            <a:extLst>
              <a:ext uri="{FF2B5EF4-FFF2-40B4-BE49-F238E27FC236}">
                <a16:creationId xmlns:a16="http://schemas.microsoft.com/office/drawing/2014/main" id="{D0E08528-EB36-B6E5-0ADE-26887A342AD6}"/>
              </a:ext>
            </a:extLst>
          </p:cNvPr>
          <p:cNvSpPr>
            <a:spLocks noGrp="1"/>
          </p:cNvSpPr>
          <p:nvPr>
            <p:ph idx="1"/>
          </p:nvPr>
        </p:nvSpPr>
        <p:spPr>
          <a:xfrm>
            <a:off x="465889" y="2342148"/>
            <a:ext cx="11260221" cy="4387675"/>
          </a:xfrm>
        </p:spPr>
        <p:txBody>
          <a:bodyPr/>
          <a:lstStyle/>
          <a:p>
            <a:pPr algn="r"/>
            <a:r>
              <a:rPr lang="he-IL" dirty="0">
                <a:effectLst/>
                <a:latin typeface="Calibri" panose="020F0502020204030204" pitchFamily="34" charset="0"/>
                <a:ea typeface="Calibri" panose="020F0502020204030204" pitchFamily="34" charset="0"/>
                <a:cs typeface="Arial" panose="020B0604020202020204" pitchFamily="34" charset="0"/>
              </a:rPr>
              <a:t>פיתוח אב-טיפוס של חיישן חיצוני אשר מבצע ניטור בזמן אמת של מידע על ברזי כיבוי אש –החיישן מתריע מיד כאשר מתבצע </a:t>
            </a:r>
            <a:r>
              <a:rPr lang="he-IL" dirty="0">
                <a:latin typeface="Calibri" panose="020F0502020204030204" pitchFamily="34" charset="0"/>
                <a:ea typeface="Calibri" panose="020F0502020204030204" pitchFamily="34" charset="0"/>
                <a:cs typeface="Arial" panose="020B0604020202020204" pitchFamily="34" charset="0"/>
              </a:rPr>
              <a:t>שימוש זדוני</a:t>
            </a:r>
            <a:r>
              <a:rPr lang="he-IL" dirty="0">
                <a:effectLst/>
                <a:latin typeface="Calibri" panose="020F0502020204030204" pitchFamily="34" charset="0"/>
                <a:ea typeface="Calibri" panose="020F0502020204030204" pitchFamily="34" charset="0"/>
                <a:cs typeface="Arial" panose="020B0604020202020204" pitchFamily="34" charset="0"/>
              </a:rPr>
              <a:t> בברז הכיבוי, וכך מונע אפשרות של גניבת מים ונזק לברז שעלול לסכן חיים.</a:t>
            </a:r>
            <a:endParaRPr lang="en-IL" dirty="0">
              <a:effectLst/>
              <a:latin typeface="Calibri" panose="020F0502020204030204" pitchFamily="34" charset="0"/>
              <a:ea typeface="Calibri" panose="020F0502020204030204" pitchFamily="34" charset="0"/>
              <a:cs typeface="Arial" panose="020B0604020202020204" pitchFamily="34" charset="0"/>
            </a:endParaRPr>
          </a:p>
          <a:p>
            <a:pPr algn="r"/>
            <a:endParaRPr lang="en-IL" dirty="0"/>
          </a:p>
        </p:txBody>
      </p:sp>
    </p:spTree>
    <p:extLst>
      <p:ext uri="{BB962C8B-B14F-4D97-AF65-F5344CB8AC3E}">
        <p14:creationId xmlns:p14="http://schemas.microsoft.com/office/powerpoint/2010/main" val="1000403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120D3-EB71-BAB7-41C6-822C2DE77D75}"/>
              </a:ext>
            </a:extLst>
          </p:cNvPr>
          <p:cNvSpPr>
            <a:spLocks noGrp="1"/>
          </p:cNvSpPr>
          <p:nvPr>
            <p:ph type="title"/>
          </p:nvPr>
        </p:nvSpPr>
        <p:spPr>
          <a:xfrm>
            <a:off x="778764" y="-100583"/>
            <a:ext cx="10634472" cy="2157984"/>
          </a:xfrm>
        </p:spPr>
        <p:txBody>
          <a:bodyPr/>
          <a:lstStyle/>
          <a:p>
            <a:pPr algn="ctr"/>
            <a:r>
              <a:rPr lang="he-IL" dirty="0"/>
              <a:t>יעדים ומדדים</a:t>
            </a:r>
            <a:endParaRPr lang="en-IL" dirty="0"/>
          </a:p>
        </p:txBody>
      </p:sp>
      <p:sp>
        <p:nvSpPr>
          <p:cNvPr id="3" name="Content Placeholder 2">
            <a:extLst>
              <a:ext uri="{FF2B5EF4-FFF2-40B4-BE49-F238E27FC236}">
                <a16:creationId xmlns:a16="http://schemas.microsoft.com/office/drawing/2014/main" id="{14833BD5-A73F-3DEF-AB2D-D98D51682F98}"/>
              </a:ext>
            </a:extLst>
          </p:cNvPr>
          <p:cNvSpPr>
            <a:spLocks noGrp="1"/>
          </p:cNvSpPr>
          <p:nvPr>
            <p:ph idx="1"/>
          </p:nvPr>
        </p:nvSpPr>
        <p:spPr>
          <a:xfrm>
            <a:off x="6180943" y="1487905"/>
            <a:ext cx="5486400" cy="4507992"/>
          </a:xfrm>
        </p:spPr>
        <p:txBody>
          <a:bodyPr/>
          <a:lstStyle/>
          <a:p>
            <a:pPr algn="r"/>
            <a:r>
              <a:rPr lang="he-IL" u="sng" dirty="0"/>
              <a:t>יעדים</a:t>
            </a:r>
          </a:p>
          <a:p>
            <a:pPr algn="r"/>
            <a:r>
              <a:rPr lang="he-IL" sz="1800" dirty="0">
                <a:cs typeface="Arial" panose="020B0604020202020204" pitchFamily="34" charset="0"/>
              </a:rPr>
              <a:t>עמידה בתנאי חום (מיועד לשימוש חיצוני) </a:t>
            </a:r>
          </a:p>
          <a:p>
            <a:pPr algn="r"/>
            <a:endParaRPr lang="he-IL" sz="1800" dirty="0">
              <a:cs typeface="Arial" panose="020B0604020202020204" pitchFamily="34" charset="0"/>
            </a:endParaRPr>
          </a:p>
          <a:p>
            <a:pPr algn="r"/>
            <a:r>
              <a:rPr lang="he-IL" sz="1800" dirty="0">
                <a:effectLst/>
                <a:ea typeface="Calibri" panose="020F0502020204030204" pitchFamily="34" charset="0"/>
                <a:cs typeface="Arial" panose="020B0604020202020204" pitchFamily="34" charset="0"/>
              </a:rPr>
              <a:t>יכולת בדיקה של שימוש זדוני בברזי הכיבוי</a:t>
            </a:r>
          </a:p>
          <a:p>
            <a:pPr algn="r"/>
            <a:endParaRPr lang="he-IL" sz="1800" dirty="0">
              <a:ea typeface="Calibri" panose="020F0502020204030204" pitchFamily="34" charset="0"/>
              <a:cs typeface="Arial" panose="020B0604020202020204" pitchFamily="34" charset="0"/>
            </a:endParaRPr>
          </a:p>
          <a:p>
            <a:pPr algn="r"/>
            <a:r>
              <a:rPr lang="he-IL" sz="1800" dirty="0">
                <a:effectLst/>
                <a:ea typeface="Calibri" panose="020F0502020204030204" pitchFamily="34" charset="0"/>
                <a:cs typeface="Arial" panose="020B0604020202020204" pitchFamily="34" charset="0"/>
              </a:rPr>
              <a:t>עמידה ברטיבות ברמת גשם חיצוני</a:t>
            </a:r>
          </a:p>
          <a:p>
            <a:pPr algn="r"/>
            <a:endParaRPr lang="he-IL" sz="1800" dirty="0">
              <a:ea typeface="Calibri" panose="020F0502020204030204" pitchFamily="34" charset="0"/>
              <a:cs typeface="Arial" panose="020B0604020202020204" pitchFamily="34" charset="0"/>
            </a:endParaRPr>
          </a:p>
          <a:p>
            <a:pPr algn="r"/>
            <a:r>
              <a:rPr lang="he-IL" sz="1800" dirty="0">
                <a:effectLst/>
                <a:ea typeface="Calibri" panose="020F0502020204030204" pitchFamily="34" charset="0"/>
                <a:cs typeface="Arial" panose="020B0604020202020204" pitchFamily="34" charset="0"/>
              </a:rPr>
              <a:t> העברת אות מידע באמצעות תקשורת סלולרית</a:t>
            </a:r>
            <a:endParaRPr lang="he-IL" sz="1800" dirty="0">
              <a:cs typeface="Arial" panose="020B0604020202020204" pitchFamily="34" charset="0"/>
            </a:endParaRPr>
          </a:p>
          <a:p>
            <a:pPr algn="r"/>
            <a:endParaRPr lang="he-IL" dirty="0"/>
          </a:p>
          <a:p>
            <a:pPr algn="r"/>
            <a:r>
              <a:rPr lang="he-IL" sz="1800" dirty="0">
                <a:effectLst/>
                <a:ea typeface="Calibri" panose="020F0502020204030204" pitchFamily="34" charset="0"/>
                <a:cs typeface="Arial" panose="020B0604020202020204" pitchFamily="34" charset="0"/>
              </a:rPr>
              <a:t>אורך חיי סוללה של יותר משנה ללא הטענה </a:t>
            </a:r>
            <a:endParaRPr lang="en-IL" dirty="0"/>
          </a:p>
        </p:txBody>
      </p:sp>
      <p:sp>
        <p:nvSpPr>
          <p:cNvPr id="4" name="Content Placeholder 2">
            <a:extLst>
              <a:ext uri="{FF2B5EF4-FFF2-40B4-BE49-F238E27FC236}">
                <a16:creationId xmlns:a16="http://schemas.microsoft.com/office/drawing/2014/main" id="{EAA82AA5-E1C0-06E8-7AD2-502AE08A99CE}"/>
              </a:ext>
            </a:extLst>
          </p:cNvPr>
          <p:cNvSpPr txBox="1">
            <a:spLocks/>
          </p:cNvSpPr>
          <p:nvPr/>
        </p:nvSpPr>
        <p:spPr>
          <a:xfrm>
            <a:off x="150395" y="1560094"/>
            <a:ext cx="5486400" cy="4507992"/>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he-IL" u="sng" dirty="0"/>
              <a:t>מדדים</a:t>
            </a:r>
          </a:p>
          <a:p>
            <a:pPr algn="r"/>
            <a:r>
              <a:rPr lang="he-IL" sz="1800" dirty="0">
                <a:effectLst/>
                <a:ea typeface="Calibri" panose="020F0502020204030204" pitchFamily="34" charset="0"/>
                <a:cs typeface="Arial" panose="020B0604020202020204" pitchFamily="34" charset="0"/>
              </a:rPr>
              <a:t>יכולת העמידות בטמפרטורה של כל חלק במוצר לפי הגדרות היצרן</a:t>
            </a:r>
          </a:p>
          <a:p>
            <a:pPr algn="r"/>
            <a:r>
              <a:rPr lang="he-IL" sz="1800" dirty="0">
                <a:effectLst/>
                <a:ea typeface="Calibri" panose="020F0502020204030204" pitchFamily="34" charset="0"/>
                <a:cs typeface="Arial" panose="020B0604020202020204" pitchFamily="34" charset="0"/>
              </a:rPr>
              <a:t>מערך דגימות תגובה לוויברציות </a:t>
            </a:r>
          </a:p>
          <a:p>
            <a:pPr algn="r"/>
            <a:endParaRPr lang="he-IL" sz="1800" dirty="0">
              <a:ea typeface="Calibri" panose="020F0502020204030204" pitchFamily="34" charset="0"/>
              <a:cs typeface="Arial" panose="020B0604020202020204" pitchFamily="34" charset="0"/>
            </a:endParaRPr>
          </a:p>
          <a:p>
            <a:pPr algn="r" rtl="1"/>
            <a:r>
              <a:rPr lang="he-IL" sz="1800" dirty="0">
                <a:effectLst/>
                <a:ea typeface="Calibri" panose="020F0502020204030204" pitchFamily="34" charset="0"/>
                <a:cs typeface="Arial" panose="020B0604020202020204" pitchFamily="34" charset="0"/>
              </a:rPr>
              <a:t>קופסא ברמת תקן </a:t>
            </a:r>
            <a:r>
              <a:rPr lang="en-US" sz="1800" dirty="0">
                <a:effectLst/>
                <a:latin typeface="Arial" panose="020B0604020202020204" pitchFamily="34" charset="0"/>
                <a:ea typeface="Calibri" panose="020F0502020204030204" pitchFamily="34" charset="0"/>
              </a:rPr>
              <a:t>IP65</a:t>
            </a:r>
            <a:r>
              <a:rPr lang="he-IL" sz="1800" dirty="0">
                <a:effectLst/>
                <a:ea typeface="Calibri" panose="020F0502020204030204" pitchFamily="34" charset="0"/>
                <a:cs typeface="Arial" panose="020B0604020202020204" pitchFamily="34" charset="0"/>
              </a:rPr>
              <a:t> </a:t>
            </a:r>
          </a:p>
          <a:p>
            <a:pPr algn="r" rtl="1"/>
            <a:endParaRPr lang="he-IL" sz="1800" dirty="0">
              <a:cs typeface="Arial" panose="020B0604020202020204" pitchFamily="34" charset="0"/>
            </a:endParaRPr>
          </a:p>
          <a:p>
            <a:pPr algn="r" rtl="1"/>
            <a:r>
              <a:rPr lang="he-IL" sz="1800" dirty="0">
                <a:effectLst/>
                <a:ea typeface="Calibri" panose="020F0502020204030204" pitchFamily="34" charset="0"/>
                <a:cs typeface="Arial" panose="020B0604020202020204" pitchFamily="34" charset="0"/>
              </a:rPr>
              <a:t>המידע יתקבל  במערכת הבדיקה בטווח זמן קצר</a:t>
            </a:r>
          </a:p>
          <a:p>
            <a:pPr algn="r" rtl="1"/>
            <a:endParaRPr lang="he-IL" sz="1800" dirty="0">
              <a:ea typeface="Calibri" panose="020F0502020204030204" pitchFamily="34" charset="0"/>
              <a:cs typeface="Arial" panose="020B0604020202020204" pitchFamily="34" charset="0"/>
            </a:endParaRPr>
          </a:p>
          <a:p>
            <a:pPr algn="r" rtl="1"/>
            <a:r>
              <a:rPr lang="he-IL" sz="1800" dirty="0">
                <a:ea typeface="Calibri" panose="020F0502020204030204" pitchFamily="34" charset="0"/>
                <a:cs typeface="Arial" panose="020B0604020202020204" pitchFamily="34" charset="0"/>
              </a:rPr>
              <a:t>ניצול יעיל של הספק בזמן פעילות המערכת</a:t>
            </a:r>
            <a:endParaRPr lang="he-IL" sz="1800" dirty="0">
              <a:effectLst/>
              <a:ea typeface="Calibri" panose="020F0502020204030204" pitchFamily="34" charset="0"/>
              <a:cs typeface="Arial" panose="020B0604020202020204" pitchFamily="34" charset="0"/>
            </a:endParaRPr>
          </a:p>
          <a:p>
            <a:pPr algn="r" rtl="1"/>
            <a:endParaRPr lang="en-IL" dirty="0"/>
          </a:p>
        </p:txBody>
      </p:sp>
      <p:sp>
        <p:nvSpPr>
          <p:cNvPr id="5" name="Arrow: Right 4">
            <a:extLst>
              <a:ext uri="{FF2B5EF4-FFF2-40B4-BE49-F238E27FC236}">
                <a16:creationId xmlns:a16="http://schemas.microsoft.com/office/drawing/2014/main" id="{59F36048-BB6F-64D6-D8E8-3837747C21D2}"/>
              </a:ext>
            </a:extLst>
          </p:cNvPr>
          <p:cNvSpPr/>
          <p:nvPr/>
        </p:nvSpPr>
        <p:spPr>
          <a:xfrm rot="10800000">
            <a:off x="6011058" y="2057401"/>
            <a:ext cx="1701184" cy="28875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Right 5">
            <a:extLst>
              <a:ext uri="{FF2B5EF4-FFF2-40B4-BE49-F238E27FC236}">
                <a16:creationId xmlns:a16="http://schemas.microsoft.com/office/drawing/2014/main" id="{E27FD46D-96B5-5187-E818-F2D77D865567}"/>
              </a:ext>
            </a:extLst>
          </p:cNvPr>
          <p:cNvSpPr/>
          <p:nvPr/>
        </p:nvSpPr>
        <p:spPr>
          <a:xfrm rot="10800000">
            <a:off x="6011058" y="2771275"/>
            <a:ext cx="1701184" cy="288757"/>
          </a:xfrm>
          <a:prstGeom prst="right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Right 6">
            <a:extLst>
              <a:ext uri="{FF2B5EF4-FFF2-40B4-BE49-F238E27FC236}">
                <a16:creationId xmlns:a16="http://schemas.microsoft.com/office/drawing/2014/main" id="{EAB70186-2353-3410-2E55-BD8363ABAAFE}"/>
              </a:ext>
            </a:extLst>
          </p:cNvPr>
          <p:cNvSpPr/>
          <p:nvPr/>
        </p:nvSpPr>
        <p:spPr>
          <a:xfrm rot="10800000">
            <a:off x="5968227" y="3525333"/>
            <a:ext cx="1701184" cy="288757"/>
          </a:xfrm>
          <a:prstGeom prst="rightArrow">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Arrow: Right 7">
            <a:extLst>
              <a:ext uri="{FF2B5EF4-FFF2-40B4-BE49-F238E27FC236}">
                <a16:creationId xmlns:a16="http://schemas.microsoft.com/office/drawing/2014/main" id="{CA394602-4AF4-0C18-9701-48CD649D2E2B}"/>
              </a:ext>
            </a:extLst>
          </p:cNvPr>
          <p:cNvSpPr/>
          <p:nvPr/>
        </p:nvSpPr>
        <p:spPr>
          <a:xfrm rot="10800000">
            <a:off x="5706980" y="4471858"/>
            <a:ext cx="1701184" cy="288757"/>
          </a:xfrm>
          <a:prstGeom prst="rightArrow">
            <a:avLst/>
          </a:prstGeom>
          <a:solidFill>
            <a:schemeClr val="bg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E2078474-07CB-CB38-8D33-EC4A099EAAC6}"/>
              </a:ext>
            </a:extLst>
          </p:cNvPr>
          <p:cNvSpPr/>
          <p:nvPr/>
        </p:nvSpPr>
        <p:spPr>
          <a:xfrm rot="10800000">
            <a:off x="5873778" y="5306047"/>
            <a:ext cx="1701184" cy="288757"/>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2709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FA3DB-8384-3C8C-8407-57FA4E54A503}"/>
              </a:ext>
            </a:extLst>
          </p:cNvPr>
          <p:cNvSpPr>
            <a:spLocks noGrp="1"/>
          </p:cNvSpPr>
          <p:nvPr>
            <p:ph type="title"/>
          </p:nvPr>
        </p:nvSpPr>
        <p:spPr>
          <a:xfrm>
            <a:off x="3607146" y="-162576"/>
            <a:ext cx="10634472" cy="2157984"/>
          </a:xfrm>
        </p:spPr>
        <p:txBody>
          <a:bodyPr/>
          <a:lstStyle/>
          <a:p>
            <a:r>
              <a:rPr lang="he-IL" dirty="0"/>
              <a:t>חלופות - בקר</a:t>
            </a:r>
            <a:endParaRPr lang="en-IL" dirty="0"/>
          </a:p>
        </p:txBody>
      </p:sp>
      <p:pic>
        <p:nvPicPr>
          <p:cNvPr id="7" name="Content Placeholder 6">
            <a:extLst>
              <a:ext uri="{FF2B5EF4-FFF2-40B4-BE49-F238E27FC236}">
                <a16:creationId xmlns:a16="http://schemas.microsoft.com/office/drawing/2014/main" id="{A71FB648-0482-9588-7588-00EFDD844006}"/>
              </a:ext>
            </a:extLst>
          </p:cNvPr>
          <p:cNvPicPr>
            <a:picLocks noGrp="1" noChangeAspect="1"/>
          </p:cNvPicPr>
          <p:nvPr>
            <p:ph idx="1"/>
          </p:nvPr>
        </p:nvPicPr>
        <p:blipFill>
          <a:blip r:embed="rId2"/>
          <a:stretch>
            <a:fillRect/>
          </a:stretch>
        </p:blipFill>
        <p:spPr>
          <a:xfrm>
            <a:off x="5328031" y="2247458"/>
            <a:ext cx="1357516" cy="1181542"/>
          </a:xfrm>
        </p:spPr>
      </p:pic>
      <p:pic>
        <p:nvPicPr>
          <p:cNvPr id="4" name="תמונה 1" descr="תמונה שמכילה טקסט, אלקטרוניקה, מעגל חשמלי&#10;&#10;התיאור נוצר באופן אוטומטי">
            <a:extLst>
              <a:ext uri="{FF2B5EF4-FFF2-40B4-BE49-F238E27FC236}">
                <a16:creationId xmlns:a16="http://schemas.microsoft.com/office/drawing/2014/main" id="{F271267C-C938-C88D-93A8-1DF19002C537}"/>
              </a:ext>
            </a:extLst>
          </p:cNvPr>
          <p:cNvPicPr>
            <a:picLocks noChangeAspect="1"/>
          </p:cNvPicPr>
          <p:nvPr/>
        </p:nvPicPr>
        <p:blipFill>
          <a:blip r:embed="rId3"/>
          <a:stretch>
            <a:fillRect/>
          </a:stretch>
        </p:blipFill>
        <p:spPr>
          <a:xfrm>
            <a:off x="1520806" y="1798661"/>
            <a:ext cx="3011234" cy="2258288"/>
          </a:xfrm>
          <a:prstGeom prst="rect">
            <a:avLst/>
          </a:prstGeom>
        </p:spPr>
      </p:pic>
      <p:pic>
        <p:nvPicPr>
          <p:cNvPr id="5" name="תמונה 7" descr="תמונה שמכילה טקסט, אלקטרוניקה, מעגל חשמלי&#10;&#10;התיאור נוצר באופן אוטומטי">
            <a:extLst>
              <a:ext uri="{FF2B5EF4-FFF2-40B4-BE49-F238E27FC236}">
                <a16:creationId xmlns:a16="http://schemas.microsoft.com/office/drawing/2014/main" id="{AD0A912C-77D9-0558-8229-D236DBDE25E1}"/>
              </a:ext>
            </a:extLst>
          </p:cNvPr>
          <p:cNvPicPr>
            <a:picLocks noChangeAspect="1"/>
          </p:cNvPicPr>
          <p:nvPr/>
        </p:nvPicPr>
        <p:blipFill>
          <a:blip r:embed="rId4"/>
          <a:stretch>
            <a:fillRect/>
          </a:stretch>
        </p:blipFill>
        <p:spPr>
          <a:xfrm>
            <a:off x="7516678" y="1787451"/>
            <a:ext cx="3397536" cy="2269498"/>
          </a:xfrm>
          <a:prstGeom prst="rect">
            <a:avLst/>
          </a:prstGeom>
        </p:spPr>
      </p:pic>
      <p:graphicFrame>
        <p:nvGraphicFramePr>
          <p:cNvPr id="8" name="Table 7">
            <a:extLst>
              <a:ext uri="{FF2B5EF4-FFF2-40B4-BE49-F238E27FC236}">
                <a16:creationId xmlns:a16="http://schemas.microsoft.com/office/drawing/2014/main" id="{D083165B-AF59-A509-0036-43DD2DD1F524}"/>
              </a:ext>
            </a:extLst>
          </p:cNvPr>
          <p:cNvGraphicFramePr>
            <a:graphicFrameLocks noGrp="1"/>
          </p:cNvGraphicFramePr>
          <p:nvPr>
            <p:extLst>
              <p:ext uri="{D42A27DB-BD31-4B8C-83A1-F6EECF244321}">
                <p14:modId xmlns:p14="http://schemas.microsoft.com/office/powerpoint/2010/main" val="3164559067"/>
              </p:ext>
            </p:extLst>
          </p:nvPr>
        </p:nvGraphicFramePr>
        <p:xfrm>
          <a:off x="3026423" y="4155487"/>
          <a:ext cx="5897959" cy="1985273"/>
        </p:xfrm>
        <a:graphic>
          <a:graphicData uri="http://schemas.openxmlformats.org/drawingml/2006/table">
            <a:tbl>
              <a:tblPr rtl="1" firstRow="1" firstCol="1" bandRow="1">
                <a:tableStyleId>{5C22544A-7EE6-4342-B048-85BDC9FD1C3A}</a:tableStyleId>
              </a:tblPr>
              <a:tblGrid>
                <a:gridCol w="1498646">
                  <a:extLst>
                    <a:ext uri="{9D8B030D-6E8A-4147-A177-3AD203B41FA5}">
                      <a16:colId xmlns:a16="http://schemas.microsoft.com/office/drawing/2014/main" val="855315440"/>
                    </a:ext>
                  </a:extLst>
                </a:gridCol>
                <a:gridCol w="2187342">
                  <a:extLst>
                    <a:ext uri="{9D8B030D-6E8A-4147-A177-3AD203B41FA5}">
                      <a16:colId xmlns:a16="http://schemas.microsoft.com/office/drawing/2014/main" val="1206288675"/>
                    </a:ext>
                  </a:extLst>
                </a:gridCol>
                <a:gridCol w="2211971">
                  <a:extLst>
                    <a:ext uri="{9D8B030D-6E8A-4147-A177-3AD203B41FA5}">
                      <a16:colId xmlns:a16="http://schemas.microsoft.com/office/drawing/2014/main" val="4244597284"/>
                    </a:ext>
                  </a:extLst>
                </a:gridCol>
              </a:tblGrid>
              <a:tr h="118741">
                <a:tc>
                  <a:txBody>
                    <a:bodyPr/>
                    <a:lstStyle/>
                    <a:p>
                      <a:pPr marL="0" marR="0" algn="r" rtl="1">
                        <a:lnSpc>
                          <a:spcPct val="107000"/>
                        </a:lnSpc>
                        <a:spcBef>
                          <a:spcPts val="0"/>
                        </a:spcBef>
                        <a:spcAft>
                          <a:spcPts val="0"/>
                        </a:spcAft>
                      </a:pPr>
                      <a:r>
                        <a:rPr lang="he-IL" sz="1100">
                          <a:effectLst/>
                        </a:rPr>
                        <a:t> </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tc>
                  <a:txBody>
                    <a:bodyPr/>
                    <a:lstStyle/>
                    <a:p>
                      <a:pPr marL="0" marR="0" algn="ctr" rtl="1">
                        <a:lnSpc>
                          <a:spcPct val="107000"/>
                        </a:lnSpc>
                        <a:spcBef>
                          <a:spcPts val="0"/>
                        </a:spcBef>
                        <a:spcAft>
                          <a:spcPts val="0"/>
                        </a:spcAft>
                      </a:pPr>
                      <a:r>
                        <a:rPr lang="he-IL" sz="1100">
                          <a:effectLst/>
                        </a:rPr>
                        <a:t>רסברי פאי</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tc>
                  <a:txBody>
                    <a:bodyPr/>
                    <a:lstStyle/>
                    <a:p>
                      <a:pPr marL="0" marR="0" algn="ctr" rtl="1">
                        <a:lnSpc>
                          <a:spcPct val="107000"/>
                        </a:lnSpc>
                        <a:spcBef>
                          <a:spcPts val="0"/>
                        </a:spcBef>
                        <a:spcAft>
                          <a:spcPts val="0"/>
                        </a:spcAft>
                      </a:pPr>
                      <a:r>
                        <a:rPr lang="he-IL" sz="1100">
                          <a:effectLst/>
                        </a:rPr>
                        <a:t>ארדואינו</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extLst>
                  <a:ext uri="{0D108BD9-81ED-4DB2-BD59-A6C34878D82A}">
                    <a16:rowId xmlns:a16="http://schemas.microsoft.com/office/drawing/2014/main" val="2830810236"/>
                  </a:ext>
                </a:extLst>
              </a:tr>
              <a:tr h="618839">
                <a:tc>
                  <a:txBody>
                    <a:bodyPr/>
                    <a:lstStyle/>
                    <a:p>
                      <a:pPr marL="0" marR="0" algn="ctr" rtl="1">
                        <a:lnSpc>
                          <a:spcPct val="107000"/>
                        </a:lnSpc>
                        <a:spcBef>
                          <a:spcPts val="0"/>
                        </a:spcBef>
                        <a:spcAft>
                          <a:spcPts val="0"/>
                        </a:spcAft>
                      </a:pPr>
                      <a:r>
                        <a:rPr lang="he-IL" sz="1100">
                          <a:effectLst/>
                        </a:rPr>
                        <a:t>תוכנה</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tc>
                  <a:txBody>
                    <a:bodyPr/>
                    <a:lstStyle/>
                    <a:p>
                      <a:pPr marL="0" marR="0" algn="r" rtl="1">
                        <a:lnSpc>
                          <a:spcPct val="107000"/>
                        </a:lnSpc>
                        <a:spcBef>
                          <a:spcPts val="0"/>
                        </a:spcBef>
                        <a:spcAft>
                          <a:spcPts val="0"/>
                        </a:spcAft>
                      </a:pPr>
                      <a:r>
                        <a:rPr lang="he-IL" sz="1100">
                          <a:effectLst/>
                        </a:rPr>
                        <a:t>קוד סגור</a:t>
                      </a:r>
                      <a:endParaRPr lang="en-US" sz="1000">
                        <a:effectLst/>
                      </a:endParaRPr>
                    </a:p>
                    <a:p>
                      <a:pPr marL="0" marR="0" algn="r" rtl="1">
                        <a:lnSpc>
                          <a:spcPct val="107000"/>
                        </a:lnSpc>
                        <a:spcBef>
                          <a:spcPts val="0"/>
                        </a:spcBef>
                        <a:spcAft>
                          <a:spcPts val="0"/>
                        </a:spcAft>
                      </a:pPr>
                      <a:r>
                        <a:rPr lang="he-IL" sz="1100">
                          <a:effectLst/>
                        </a:rPr>
                        <a:t> מבוסס על לינוקס </a:t>
                      </a:r>
                      <a:endParaRPr lang="en-US" sz="1000">
                        <a:effectLst/>
                      </a:endParaRPr>
                    </a:p>
                    <a:p>
                      <a:pPr marL="0" marR="0" algn="r" rtl="1">
                        <a:lnSpc>
                          <a:spcPct val="107000"/>
                        </a:lnSpc>
                        <a:spcBef>
                          <a:spcPts val="0"/>
                        </a:spcBef>
                        <a:spcAft>
                          <a:spcPts val="0"/>
                        </a:spcAft>
                      </a:pPr>
                      <a:r>
                        <a:rPr lang="he-IL" sz="1100">
                          <a:effectLst/>
                        </a:rPr>
                        <a:t>שפת תכנות </a:t>
                      </a:r>
                      <a:r>
                        <a:rPr lang="en-US" sz="1100">
                          <a:effectLst/>
                        </a:rPr>
                        <a:t>Python</a:t>
                      </a:r>
                      <a:r>
                        <a:rPr lang="he-IL" sz="1100">
                          <a:effectLst/>
                        </a:rPr>
                        <a:t> וניתן לשימוש בשפות נוספות</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tc>
                  <a:txBody>
                    <a:bodyPr/>
                    <a:lstStyle/>
                    <a:p>
                      <a:pPr marL="0" marR="0" algn="r" rtl="1">
                        <a:lnSpc>
                          <a:spcPct val="107000"/>
                        </a:lnSpc>
                        <a:spcBef>
                          <a:spcPts val="0"/>
                        </a:spcBef>
                        <a:spcAft>
                          <a:spcPts val="0"/>
                        </a:spcAft>
                      </a:pPr>
                      <a:r>
                        <a:rPr lang="he-IL" sz="1100">
                          <a:effectLst/>
                        </a:rPr>
                        <a:t>קוד פתוח </a:t>
                      </a:r>
                      <a:endParaRPr lang="en-US" sz="1000">
                        <a:effectLst/>
                      </a:endParaRPr>
                    </a:p>
                    <a:p>
                      <a:pPr marL="0" marR="0" algn="r" rtl="1">
                        <a:lnSpc>
                          <a:spcPct val="107000"/>
                        </a:lnSpc>
                        <a:spcBef>
                          <a:spcPts val="0"/>
                        </a:spcBef>
                        <a:spcAft>
                          <a:spcPts val="0"/>
                        </a:spcAft>
                      </a:pPr>
                      <a:r>
                        <a:rPr lang="he-IL" sz="1100">
                          <a:effectLst/>
                        </a:rPr>
                        <a:t>שפת תכנות </a:t>
                      </a:r>
                      <a:r>
                        <a:rPr lang="en-US" sz="1100">
                          <a:effectLst/>
                        </a:rPr>
                        <a:t>C</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extLst>
                  <a:ext uri="{0D108BD9-81ED-4DB2-BD59-A6C34878D82A}">
                    <a16:rowId xmlns:a16="http://schemas.microsoft.com/office/drawing/2014/main" val="1764187136"/>
                  </a:ext>
                </a:extLst>
              </a:tr>
              <a:tr h="493814">
                <a:tc>
                  <a:txBody>
                    <a:bodyPr/>
                    <a:lstStyle/>
                    <a:p>
                      <a:pPr marL="0" marR="0" algn="ctr" rtl="1">
                        <a:lnSpc>
                          <a:spcPct val="107000"/>
                        </a:lnSpc>
                        <a:spcBef>
                          <a:spcPts val="0"/>
                        </a:spcBef>
                        <a:spcAft>
                          <a:spcPts val="0"/>
                        </a:spcAft>
                      </a:pPr>
                      <a:r>
                        <a:rPr lang="he-IL" sz="1100">
                          <a:effectLst/>
                        </a:rPr>
                        <a:t>סיבוכיות</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tc>
                  <a:txBody>
                    <a:bodyPr/>
                    <a:lstStyle/>
                    <a:p>
                      <a:pPr marL="0" marR="0" algn="r" rtl="1">
                        <a:lnSpc>
                          <a:spcPct val="107000"/>
                        </a:lnSpc>
                        <a:spcBef>
                          <a:spcPts val="0"/>
                        </a:spcBef>
                        <a:spcAft>
                          <a:spcPts val="0"/>
                        </a:spcAft>
                      </a:pPr>
                      <a:r>
                        <a:rPr lang="he-IL" sz="1100">
                          <a:effectLst/>
                        </a:rPr>
                        <a:t>אינו מותאם למתחילים ללא ידע, אך כן מאפשר למידה למביני עניין</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tc>
                  <a:txBody>
                    <a:bodyPr/>
                    <a:lstStyle/>
                    <a:p>
                      <a:pPr marL="0" marR="0" algn="r" rtl="1">
                        <a:lnSpc>
                          <a:spcPct val="107000"/>
                        </a:lnSpc>
                        <a:spcBef>
                          <a:spcPts val="0"/>
                        </a:spcBef>
                        <a:spcAft>
                          <a:spcPts val="0"/>
                        </a:spcAft>
                      </a:pPr>
                      <a:r>
                        <a:rPr lang="he-IL" sz="1100">
                          <a:effectLst/>
                        </a:rPr>
                        <a:t>מותאם למתחילים לחלוטין עם ממשק פשוט לעבודה</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extLst>
                  <a:ext uri="{0D108BD9-81ED-4DB2-BD59-A6C34878D82A}">
                    <a16:rowId xmlns:a16="http://schemas.microsoft.com/office/drawing/2014/main" val="233387376"/>
                  </a:ext>
                </a:extLst>
              </a:tr>
              <a:tr h="368790">
                <a:tc>
                  <a:txBody>
                    <a:bodyPr/>
                    <a:lstStyle/>
                    <a:p>
                      <a:pPr marL="0" marR="0" algn="ctr" rtl="1">
                        <a:lnSpc>
                          <a:spcPct val="107000"/>
                        </a:lnSpc>
                        <a:spcBef>
                          <a:spcPts val="0"/>
                        </a:spcBef>
                        <a:spcAft>
                          <a:spcPts val="0"/>
                        </a:spcAft>
                      </a:pPr>
                      <a:r>
                        <a:rPr lang="he-IL" sz="1100">
                          <a:effectLst/>
                        </a:rPr>
                        <a:t>כוח עיבוד</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tc>
                  <a:txBody>
                    <a:bodyPr/>
                    <a:lstStyle/>
                    <a:p>
                      <a:pPr marL="0" marR="0" algn="r" rtl="1">
                        <a:lnSpc>
                          <a:spcPct val="107000"/>
                        </a:lnSpc>
                        <a:spcBef>
                          <a:spcPts val="0"/>
                        </a:spcBef>
                        <a:spcAft>
                          <a:spcPts val="0"/>
                        </a:spcAft>
                      </a:pPr>
                      <a:r>
                        <a:rPr lang="he-IL" sz="1100">
                          <a:effectLst/>
                        </a:rPr>
                        <a:t>רכיב שמשמש כמחשב </a:t>
                      </a:r>
                      <a:endParaRPr lang="en-US" sz="1000">
                        <a:effectLst/>
                      </a:endParaRPr>
                    </a:p>
                    <a:p>
                      <a:pPr marL="0" marR="0" algn="r" rtl="1">
                        <a:lnSpc>
                          <a:spcPct val="107000"/>
                        </a:lnSpc>
                        <a:spcBef>
                          <a:spcPts val="0"/>
                        </a:spcBef>
                        <a:spcAft>
                          <a:spcPts val="0"/>
                        </a:spcAft>
                      </a:pPr>
                      <a:r>
                        <a:rPr lang="he-IL" sz="1100">
                          <a:effectLst/>
                        </a:rPr>
                        <a:t>מעבד </a:t>
                      </a:r>
                      <a:r>
                        <a:rPr lang="en-US" sz="1100">
                          <a:effectLst/>
                        </a:rPr>
                        <a:t>1.6GHz</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tc>
                  <a:txBody>
                    <a:bodyPr/>
                    <a:lstStyle/>
                    <a:p>
                      <a:pPr marL="0" marR="0" algn="r" rtl="1">
                        <a:lnSpc>
                          <a:spcPct val="107000"/>
                        </a:lnSpc>
                        <a:spcBef>
                          <a:spcPts val="0"/>
                        </a:spcBef>
                        <a:spcAft>
                          <a:spcPts val="0"/>
                        </a:spcAft>
                      </a:pPr>
                      <a:r>
                        <a:rPr lang="he-IL" sz="1100">
                          <a:effectLst/>
                        </a:rPr>
                        <a:t>בקר בלבד בעל מעבד חלש הפועל ע"י 8 סיביות</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extLst>
                  <a:ext uri="{0D108BD9-81ED-4DB2-BD59-A6C34878D82A}">
                    <a16:rowId xmlns:a16="http://schemas.microsoft.com/office/drawing/2014/main" val="2936459704"/>
                  </a:ext>
                </a:extLst>
              </a:tr>
              <a:tr h="243765">
                <a:tc>
                  <a:txBody>
                    <a:bodyPr/>
                    <a:lstStyle/>
                    <a:p>
                      <a:pPr marL="0" marR="0" algn="ctr" rtl="1">
                        <a:lnSpc>
                          <a:spcPct val="107000"/>
                        </a:lnSpc>
                        <a:spcBef>
                          <a:spcPts val="0"/>
                        </a:spcBef>
                        <a:spcAft>
                          <a:spcPts val="0"/>
                        </a:spcAft>
                      </a:pPr>
                      <a:r>
                        <a:rPr lang="he-IL" sz="1100">
                          <a:effectLst/>
                        </a:rPr>
                        <a:t>מחיר</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tc>
                  <a:txBody>
                    <a:bodyPr/>
                    <a:lstStyle/>
                    <a:p>
                      <a:pPr marL="0" marR="0" algn="r" rtl="1">
                        <a:lnSpc>
                          <a:spcPct val="107000"/>
                        </a:lnSpc>
                        <a:spcBef>
                          <a:spcPts val="0"/>
                        </a:spcBef>
                        <a:spcAft>
                          <a:spcPts val="0"/>
                        </a:spcAft>
                      </a:pPr>
                      <a:r>
                        <a:rPr lang="he-IL" sz="1100">
                          <a:effectLst/>
                        </a:rPr>
                        <a:t>יקר יחסית יכול להגיע ל300 ש"ח</a:t>
                      </a:r>
                      <a:endParaRPr lang="en-US" sz="100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tc>
                  <a:txBody>
                    <a:bodyPr/>
                    <a:lstStyle/>
                    <a:p>
                      <a:pPr marL="0" marR="0" algn="r" rtl="1">
                        <a:lnSpc>
                          <a:spcPct val="107000"/>
                        </a:lnSpc>
                        <a:spcBef>
                          <a:spcPts val="0"/>
                        </a:spcBef>
                        <a:spcAft>
                          <a:spcPts val="0"/>
                        </a:spcAft>
                      </a:pPr>
                      <a:r>
                        <a:rPr lang="he-IL" sz="1100" dirty="0">
                          <a:effectLst/>
                        </a:rPr>
                        <a:t>זול- עשרות שקלים </a:t>
                      </a:r>
                      <a:endParaRPr lang="en-US" sz="1000" dirty="0">
                        <a:effectLst/>
                        <a:latin typeface="Calibri" panose="020F0502020204030204" pitchFamily="34" charset="0"/>
                        <a:ea typeface="Calibri" panose="020F0502020204030204" pitchFamily="34" charset="0"/>
                        <a:cs typeface="Arial" panose="020B0604020202020204" pitchFamily="34" charset="0"/>
                      </a:endParaRPr>
                    </a:p>
                  </a:txBody>
                  <a:tcPr marL="64892" marR="64892" marT="0" marB="0"/>
                </a:tc>
                <a:extLst>
                  <a:ext uri="{0D108BD9-81ED-4DB2-BD59-A6C34878D82A}">
                    <a16:rowId xmlns:a16="http://schemas.microsoft.com/office/drawing/2014/main" val="500582418"/>
                  </a:ext>
                </a:extLst>
              </a:tr>
            </a:tbl>
          </a:graphicData>
        </a:graphic>
      </p:graphicFrame>
    </p:spTree>
    <p:extLst>
      <p:ext uri="{BB962C8B-B14F-4D97-AF65-F5344CB8AC3E}">
        <p14:creationId xmlns:p14="http://schemas.microsoft.com/office/powerpoint/2010/main" val="182771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F0A0C-7733-659F-C5DF-2F236F4D7291}"/>
              </a:ext>
            </a:extLst>
          </p:cNvPr>
          <p:cNvSpPr>
            <a:spLocks noGrp="1"/>
          </p:cNvSpPr>
          <p:nvPr>
            <p:ph type="title"/>
          </p:nvPr>
        </p:nvSpPr>
        <p:spPr>
          <a:xfrm>
            <a:off x="2807345" y="-100583"/>
            <a:ext cx="10634472" cy="2157984"/>
          </a:xfrm>
        </p:spPr>
        <p:txBody>
          <a:bodyPr/>
          <a:lstStyle/>
          <a:p>
            <a:r>
              <a:rPr lang="he-IL" dirty="0"/>
              <a:t>דיון בחלופות - חיישן</a:t>
            </a:r>
            <a:endParaRPr lang="en-IL" dirty="0"/>
          </a:p>
        </p:txBody>
      </p:sp>
      <p:pic>
        <p:nvPicPr>
          <p:cNvPr id="5" name="Content Placeholder 4">
            <a:extLst>
              <a:ext uri="{FF2B5EF4-FFF2-40B4-BE49-F238E27FC236}">
                <a16:creationId xmlns:a16="http://schemas.microsoft.com/office/drawing/2014/main" id="{B98B07A6-E2D4-6937-2501-058F938980AD}"/>
              </a:ext>
            </a:extLst>
          </p:cNvPr>
          <p:cNvPicPr>
            <a:picLocks noGrp="1" noChangeAspect="1"/>
          </p:cNvPicPr>
          <p:nvPr>
            <p:ph idx="1"/>
          </p:nvPr>
        </p:nvPicPr>
        <p:blipFill>
          <a:blip r:embed="rId2"/>
          <a:stretch>
            <a:fillRect/>
          </a:stretch>
        </p:blipFill>
        <p:spPr>
          <a:xfrm>
            <a:off x="1144761" y="1958709"/>
            <a:ext cx="1876425" cy="2552700"/>
          </a:xfrm>
        </p:spPr>
      </p:pic>
      <p:pic>
        <p:nvPicPr>
          <p:cNvPr id="7" name="Picture 6">
            <a:extLst>
              <a:ext uri="{FF2B5EF4-FFF2-40B4-BE49-F238E27FC236}">
                <a16:creationId xmlns:a16="http://schemas.microsoft.com/office/drawing/2014/main" id="{B8ACB0DB-54F6-7EA0-29CC-3A25F83BE499}"/>
              </a:ext>
            </a:extLst>
          </p:cNvPr>
          <p:cNvPicPr>
            <a:picLocks noChangeAspect="1"/>
          </p:cNvPicPr>
          <p:nvPr/>
        </p:nvPicPr>
        <p:blipFill>
          <a:blip r:embed="rId3"/>
          <a:stretch>
            <a:fillRect/>
          </a:stretch>
        </p:blipFill>
        <p:spPr>
          <a:xfrm>
            <a:off x="9321932" y="1977759"/>
            <a:ext cx="1781175" cy="2533650"/>
          </a:xfrm>
          <a:prstGeom prst="rect">
            <a:avLst/>
          </a:prstGeom>
        </p:spPr>
      </p:pic>
      <p:pic>
        <p:nvPicPr>
          <p:cNvPr id="8" name="Content Placeholder 6">
            <a:extLst>
              <a:ext uri="{FF2B5EF4-FFF2-40B4-BE49-F238E27FC236}">
                <a16:creationId xmlns:a16="http://schemas.microsoft.com/office/drawing/2014/main" id="{AD7AA223-358D-45BE-9B86-7AED0E9032CC}"/>
              </a:ext>
            </a:extLst>
          </p:cNvPr>
          <p:cNvPicPr>
            <a:picLocks noChangeAspect="1"/>
          </p:cNvPicPr>
          <p:nvPr/>
        </p:nvPicPr>
        <p:blipFill>
          <a:blip r:embed="rId4"/>
          <a:stretch>
            <a:fillRect/>
          </a:stretch>
        </p:blipFill>
        <p:spPr>
          <a:xfrm>
            <a:off x="5282614" y="2524884"/>
            <a:ext cx="1626771" cy="1415893"/>
          </a:xfrm>
          <a:prstGeom prst="rect">
            <a:avLst/>
          </a:prstGeom>
        </p:spPr>
      </p:pic>
      <p:sp>
        <p:nvSpPr>
          <p:cNvPr id="9" name="Content Placeholder 2">
            <a:extLst>
              <a:ext uri="{FF2B5EF4-FFF2-40B4-BE49-F238E27FC236}">
                <a16:creationId xmlns:a16="http://schemas.microsoft.com/office/drawing/2014/main" id="{3721AB66-7FAF-F6F3-DE3F-0E7AA1E90CED}"/>
              </a:ext>
            </a:extLst>
          </p:cNvPr>
          <p:cNvSpPr txBox="1">
            <a:spLocks/>
          </p:cNvSpPr>
          <p:nvPr/>
        </p:nvSpPr>
        <p:spPr>
          <a:xfrm>
            <a:off x="1144761" y="5135434"/>
            <a:ext cx="9902477" cy="1754867"/>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r>
              <a:rPr lang="he-IL" sz="2000" dirty="0">
                <a:latin typeface="Calibri" panose="020F0502020204030204" pitchFamily="34" charset="0"/>
                <a:ea typeface="Calibri" panose="020F0502020204030204" pitchFamily="34" charset="0"/>
                <a:cs typeface="Arial" panose="020B0604020202020204" pitchFamily="34" charset="0"/>
              </a:rPr>
              <a:t>העדפתינו הייתה לבחור בחישן ה420-</a:t>
            </a:r>
            <a:r>
              <a:rPr lang="en-US" sz="2000" dirty="0">
                <a:latin typeface="Calibri" panose="020F0502020204030204" pitchFamily="34" charset="0"/>
                <a:ea typeface="Calibri" panose="020F0502020204030204" pitchFamily="34" charset="0"/>
                <a:cs typeface="Arial" panose="020B0604020202020204" pitchFamily="34" charset="0"/>
              </a:rPr>
              <a:t>SW</a:t>
            </a:r>
            <a:r>
              <a:rPr lang="he-IL" sz="2000" dirty="0">
                <a:latin typeface="Calibri" panose="020F0502020204030204" pitchFamily="34" charset="0"/>
                <a:ea typeface="Calibri" panose="020F0502020204030204" pitchFamily="34" charset="0"/>
                <a:cs typeface="Arial" panose="020B0604020202020204" pitchFamily="34" charset="0"/>
              </a:rPr>
              <a:t> אך מפעת חוסר זמינות בחרנו להשתמש ב</a:t>
            </a:r>
            <a:r>
              <a:rPr lang="en-US" sz="2000" dirty="0">
                <a:effectLst/>
                <a:latin typeface="David" panose="020E0502060401010101" pitchFamily="34" charset="-79"/>
                <a:ea typeface="Calibri" panose="020F0502020204030204" pitchFamily="34" charset="0"/>
              </a:rPr>
              <a:t>Accelerometer ADXL345 </a:t>
            </a:r>
            <a:r>
              <a:rPr lang="he-IL" sz="2000" dirty="0">
                <a:latin typeface="Calibri" panose="020F0502020204030204" pitchFamily="34" charset="0"/>
                <a:ea typeface="Calibri" panose="020F0502020204030204" pitchFamily="34" charset="0"/>
                <a:cs typeface="Arial" panose="020B0604020202020204" pitchFamily="34" charset="0"/>
              </a:rPr>
              <a:t> </a:t>
            </a:r>
            <a:endParaRPr lang="en-IL" sz="2000" dirty="0">
              <a:latin typeface="Calibri" panose="020F0502020204030204" pitchFamily="34" charset="0"/>
              <a:ea typeface="Calibri" panose="020F0502020204030204" pitchFamily="34" charset="0"/>
              <a:cs typeface="Arial" panose="020B0604020202020204" pitchFamily="34" charset="0"/>
            </a:endParaRPr>
          </a:p>
          <a:p>
            <a:pPr algn="r"/>
            <a:endParaRPr lang="en-IL" dirty="0"/>
          </a:p>
        </p:txBody>
      </p:sp>
      <p:sp>
        <p:nvSpPr>
          <p:cNvPr id="10" name="Content Placeholder 2">
            <a:extLst>
              <a:ext uri="{FF2B5EF4-FFF2-40B4-BE49-F238E27FC236}">
                <a16:creationId xmlns:a16="http://schemas.microsoft.com/office/drawing/2014/main" id="{49688070-1399-B1B0-74CE-06FC2462A10C}"/>
              </a:ext>
            </a:extLst>
          </p:cNvPr>
          <p:cNvSpPr txBox="1">
            <a:spLocks/>
          </p:cNvSpPr>
          <p:nvPr/>
        </p:nvSpPr>
        <p:spPr>
          <a:xfrm>
            <a:off x="446392" y="1301034"/>
            <a:ext cx="2312842" cy="843063"/>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dirty="0"/>
              <a:t>SW-420</a:t>
            </a:r>
            <a:endParaRPr lang="en-IL" dirty="0"/>
          </a:p>
        </p:txBody>
      </p:sp>
      <p:sp>
        <p:nvSpPr>
          <p:cNvPr id="11" name="Content Placeholder 2">
            <a:extLst>
              <a:ext uri="{FF2B5EF4-FFF2-40B4-BE49-F238E27FC236}">
                <a16:creationId xmlns:a16="http://schemas.microsoft.com/office/drawing/2014/main" id="{0BA119BC-2901-F615-7E80-5024AAF7A446}"/>
              </a:ext>
            </a:extLst>
          </p:cNvPr>
          <p:cNvSpPr txBox="1">
            <a:spLocks/>
          </p:cNvSpPr>
          <p:nvPr/>
        </p:nvSpPr>
        <p:spPr>
          <a:xfrm>
            <a:off x="8539634" y="1353734"/>
            <a:ext cx="2312842" cy="843063"/>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800" dirty="0">
                <a:effectLst/>
                <a:latin typeface="David" panose="020E0502060401010101" pitchFamily="34" charset="-79"/>
                <a:ea typeface="Calibri" panose="020F0502020204030204" pitchFamily="34" charset="0"/>
              </a:rPr>
              <a:t>ADXL345</a:t>
            </a:r>
            <a:endParaRPr lang="en-IL" dirty="0"/>
          </a:p>
        </p:txBody>
      </p:sp>
    </p:spTree>
    <p:extLst>
      <p:ext uri="{BB962C8B-B14F-4D97-AF65-F5344CB8AC3E}">
        <p14:creationId xmlns:p14="http://schemas.microsoft.com/office/powerpoint/2010/main" val="271096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FA3DB-8384-3C8C-8407-57FA4E54A503}"/>
              </a:ext>
            </a:extLst>
          </p:cNvPr>
          <p:cNvSpPr>
            <a:spLocks noGrp="1"/>
          </p:cNvSpPr>
          <p:nvPr>
            <p:ph type="title"/>
          </p:nvPr>
        </p:nvSpPr>
        <p:spPr>
          <a:xfrm>
            <a:off x="402095" y="-137471"/>
            <a:ext cx="10634472" cy="2157984"/>
          </a:xfrm>
        </p:spPr>
        <p:txBody>
          <a:bodyPr/>
          <a:lstStyle/>
          <a:p>
            <a:pPr algn="r" rtl="1"/>
            <a:r>
              <a:rPr lang="he-IL" dirty="0"/>
              <a:t>אמצעי להעברת מידע אלחוטי</a:t>
            </a:r>
            <a:endParaRPr lang="en-IL" dirty="0"/>
          </a:p>
        </p:txBody>
      </p:sp>
      <p:pic>
        <p:nvPicPr>
          <p:cNvPr id="5" name="Content Placeholder 4">
            <a:extLst>
              <a:ext uri="{FF2B5EF4-FFF2-40B4-BE49-F238E27FC236}">
                <a16:creationId xmlns:a16="http://schemas.microsoft.com/office/drawing/2014/main" id="{2E02E208-E1A7-191C-E82F-FB4C5425AC7F}"/>
              </a:ext>
            </a:extLst>
          </p:cNvPr>
          <p:cNvPicPr>
            <a:picLocks noGrp="1" noChangeAspect="1"/>
          </p:cNvPicPr>
          <p:nvPr>
            <p:ph idx="1"/>
          </p:nvPr>
        </p:nvPicPr>
        <p:blipFill>
          <a:blip r:embed="rId2"/>
          <a:stretch>
            <a:fillRect/>
          </a:stretch>
        </p:blipFill>
        <p:spPr>
          <a:xfrm>
            <a:off x="113922" y="2660588"/>
            <a:ext cx="2943225" cy="1981200"/>
          </a:xfrm>
        </p:spPr>
      </p:pic>
      <p:pic>
        <p:nvPicPr>
          <p:cNvPr id="7" name="Picture 6">
            <a:extLst>
              <a:ext uri="{FF2B5EF4-FFF2-40B4-BE49-F238E27FC236}">
                <a16:creationId xmlns:a16="http://schemas.microsoft.com/office/drawing/2014/main" id="{8C5488B7-B28A-7AC6-82C6-600A08A279F1}"/>
              </a:ext>
            </a:extLst>
          </p:cNvPr>
          <p:cNvPicPr>
            <a:picLocks noChangeAspect="1"/>
          </p:cNvPicPr>
          <p:nvPr/>
        </p:nvPicPr>
        <p:blipFill>
          <a:blip r:embed="rId3"/>
          <a:stretch>
            <a:fillRect/>
          </a:stretch>
        </p:blipFill>
        <p:spPr>
          <a:xfrm>
            <a:off x="4787442" y="2724757"/>
            <a:ext cx="2617115" cy="2589034"/>
          </a:xfrm>
          <a:prstGeom prst="rect">
            <a:avLst/>
          </a:prstGeom>
        </p:spPr>
      </p:pic>
      <p:pic>
        <p:nvPicPr>
          <p:cNvPr id="10" name="Content Placeholder 6">
            <a:extLst>
              <a:ext uri="{FF2B5EF4-FFF2-40B4-BE49-F238E27FC236}">
                <a16:creationId xmlns:a16="http://schemas.microsoft.com/office/drawing/2014/main" id="{C477D710-5C62-12F7-7DB1-E57F67768CEE}"/>
              </a:ext>
            </a:extLst>
          </p:cNvPr>
          <p:cNvPicPr>
            <a:picLocks noChangeAspect="1"/>
          </p:cNvPicPr>
          <p:nvPr/>
        </p:nvPicPr>
        <p:blipFill>
          <a:blip r:embed="rId4"/>
          <a:stretch>
            <a:fillRect/>
          </a:stretch>
        </p:blipFill>
        <p:spPr>
          <a:xfrm>
            <a:off x="3443799" y="3229544"/>
            <a:ext cx="1116337" cy="971626"/>
          </a:xfrm>
          <a:prstGeom prst="rect">
            <a:avLst/>
          </a:prstGeom>
        </p:spPr>
      </p:pic>
      <p:pic>
        <p:nvPicPr>
          <p:cNvPr id="11" name="Content Placeholder 6">
            <a:extLst>
              <a:ext uri="{FF2B5EF4-FFF2-40B4-BE49-F238E27FC236}">
                <a16:creationId xmlns:a16="http://schemas.microsoft.com/office/drawing/2014/main" id="{AD5F36FF-D38A-1155-9687-472494DD7345}"/>
              </a:ext>
            </a:extLst>
          </p:cNvPr>
          <p:cNvPicPr>
            <a:picLocks noChangeAspect="1"/>
          </p:cNvPicPr>
          <p:nvPr/>
        </p:nvPicPr>
        <p:blipFill>
          <a:blip r:embed="rId4"/>
          <a:stretch>
            <a:fillRect/>
          </a:stretch>
        </p:blipFill>
        <p:spPr>
          <a:xfrm>
            <a:off x="7747995" y="3229544"/>
            <a:ext cx="1116337" cy="971626"/>
          </a:xfrm>
          <a:prstGeom prst="rect">
            <a:avLst/>
          </a:prstGeom>
        </p:spPr>
      </p:pic>
      <p:pic>
        <p:nvPicPr>
          <p:cNvPr id="15" name="Picture 14">
            <a:extLst>
              <a:ext uri="{FF2B5EF4-FFF2-40B4-BE49-F238E27FC236}">
                <a16:creationId xmlns:a16="http://schemas.microsoft.com/office/drawing/2014/main" id="{07404BD4-EB49-7906-D905-F344B0681A6F}"/>
              </a:ext>
            </a:extLst>
          </p:cNvPr>
          <p:cNvPicPr>
            <a:picLocks noChangeAspect="1"/>
          </p:cNvPicPr>
          <p:nvPr/>
        </p:nvPicPr>
        <p:blipFill>
          <a:blip r:embed="rId5"/>
          <a:stretch>
            <a:fillRect/>
          </a:stretch>
        </p:blipFill>
        <p:spPr>
          <a:xfrm>
            <a:off x="9134852" y="2616665"/>
            <a:ext cx="2647453" cy="2025123"/>
          </a:xfrm>
          <a:prstGeom prst="rect">
            <a:avLst/>
          </a:prstGeom>
        </p:spPr>
      </p:pic>
    </p:spTree>
    <p:extLst>
      <p:ext uri="{BB962C8B-B14F-4D97-AF65-F5344CB8AC3E}">
        <p14:creationId xmlns:p14="http://schemas.microsoft.com/office/powerpoint/2010/main" val="1190606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942C4-66F6-E623-0948-BBF2ED89A3D6}"/>
              </a:ext>
            </a:extLst>
          </p:cNvPr>
          <p:cNvSpPr>
            <a:spLocks noGrp="1"/>
          </p:cNvSpPr>
          <p:nvPr>
            <p:ph type="title"/>
          </p:nvPr>
        </p:nvSpPr>
        <p:spPr>
          <a:xfrm>
            <a:off x="4007853" y="-100583"/>
            <a:ext cx="10634472" cy="2157984"/>
          </a:xfrm>
        </p:spPr>
        <p:txBody>
          <a:bodyPr/>
          <a:lstStyle/>
          <a:p>
            <a:r>
              <a:rPr lang="he-IL" dirty="0"/>
              <a:t>חלופות - ענן</a:t>
            </a:r>
            <a:endParaRPr lang="en-IL" dirty="0"/>
          </a:p>
        </p:txBody>
      </p:sp>
      <p:pic>
        <p:nvPicPr>
          <p:cNvPr id="5" name="Content Placeholder 4">
            <a:extLst>
              <a:ext uri="{FF2B5EF4-FFF2-40B4-BE49-F238E27FC236}">
                <a16:creationId xmlns:a16="http://schemas.microsoft.com/office/drawing/2014/main" id="{A0168EFD-0430-8441-7370-F2CAB584F692}"/>
              </a:ext>
            </a:extLst>
          </p:cNvPr>
          <p:cNvPicPr>
            <a:picLocks noGrp="1" noChangeAspect="1"/>
          </p:cNvPicPr>
          <p:nvPr>
            <p:ph idx="1"/>
          </p:nvPr>
        </p:nvPicPr>
        <p:blipFill>
          <a:blip r:embed="rId2"/>
          <a:stretch>
            <a:fillRect/>
          </a:stretch>
        </p:blipFill>
        <p:spPr>
          <a:xfrm>
            <a:off x="372979" y="3098520"/>
            <a:ext cx="4007853" cy="1944987"/>
          </a:xfrm>
        </p:spPr>
      </p:pic>
      <p:sp>
        <p:nvSpPr>
          <p:cNvPr id="8" name="TextBox 7">
            <a:extLst>
              <a:ext uri="{FF2B5EF4-FFF2-40B4-BE49-F238E27FC236}">
                <a16:creationId xmlns:a16="http://schemas.microsoft.com/office/drawing/2014/main" id="{24DC76D0-D955-111F-D8BD-FF5C147A794B}"/>
              </a:ext>
            </a:extLst>
          </p:cNvPr>
          <p:cNvSpPr txBox="1"/>
          <p:nvPr/>
        </p:nvSpPr>
        <p:spPr>
          <a:xfrm>
            <a:off x="8239987" y="2843785"/>
            <a:ext cx="3029588" cy="523220"/>
          </a:xfrm>
          <a:prstGeom prst="rect">
            <a:avLst/>
          </a:prstGeom>
          <a:noFill/>
        </p:spPr>
        <p:txBody>
          <a:bodyPr wrap="square">
            <a:spAutoFit/>
          </a:bodyPr>
          <a:lstStyle/>
          <a:p>
            <a:pPr algn="r" rtl="1"/>
            <a:r>
              <a:rPr lang="en-US" sz="2800" dirty="0">
                <a:effectLst/>
                <a:ea typeface="Calibri" panose="020F0502020204030204" pitchFamily="34" charset="0"/>
                <a:cs typeface="David" panose="020E0502060401010101" pitchFamily="34" charset="-79"/>
              </a:rPr>
              <a:t>ThingSpeak</a:t>
            </a:r>
            <a:endParaRPr lang="en-US" sz="2800" dirty="0"/>
          </a:p>
        </p:txBody>
      </p:sp>
      <p:pic>
        <p:nvPicPr>
          <p:cNvPr id="10" name="Picture 9">
            <a:extLst>
              <a:ext uri="{FF2B5EF4-FFF2-40B4-BE49-F238E27FC236}">
                <a16:creationId xmlns:a16="http://schemas.microsoft.com/office/drawing/2014/main" id="{3CE2633D-9E2D-BD0E-3798-55EE0C45288E}"/>
              </a:ext>
            </a:extLst>
          </p:cNvPr>
          <p:cNvPicPr>
            <a:picLocks noChangeAspect="1"/>
          </p:cNvPicPr>
          <p:nvPr/>
        </p:nvPicPr>
        <p:blipFill>
          <a:blip r:embed="rId3"/>
          <a:stretch>
            <a:fillRect/>
          </a:stretch>
        </p:blipFill>
        <p:spPr>
          <a:xfrm>
            <a:off x="4932578" y="3511589"/>
            <a:ext cx="3029588" cy="1284667"/>
          </a:xfrm>
          <a:prstGeom prst="rect">
            <a:avLst/>
          </a:prstGeom>
        </p:spPr>
      </p:pic>
      <p:sp>
        <p:nvSpPr>
          <p:cNvPr id="11" name="TextBox 10">
            <a:extLst>
              <a:ext uri="{FF2B5EF4-FFF2-40B4-BE49-F238E27FC236}">
                <a16:creationId xmlns:a16="http://schemas.microsoft.com/office/drawing/2014/main" id="{5451DE6F-D515-7430-E290-A1D47B10E9F3}"/>
              </a:ext>
            </a:extLst>
          </p:cNvPr>
          <p:cNvSpPr txBox="1"/>
          <p:nvPr/>
        </p:nvSpPr>
        <p:spPr>
          <a:xfrm>
            <a:off x="152400" y="2727700"/>
            <a:ext cx="3029588" cy="523220"/>
          </a:xfrm>
          <a:prstGeom prst="rect">
            <a:avLst/>
          </a:prstGeom>
          <a:noFill/>
        </p:spPr>
        <p:txBody>
          <a:bodyPr wrap="square">
            <a:spAutoFit/>
          </a:bodyPr>
          <a:lstStyle/>
          <a:p>
            <a:pPr algn="r" rtl="1"/>
            <a:r>
              <a:rPr lang="en-US" sz="2800" dirty="0">
                <a:effectLst/>
                <a:ea typeface="Calibri" panose="020F0502020204030204" pitchFamily="34" charset="0"/>
                <a:cs typeface="David" panose="020E0502060401010101" pitchFamily="34" charset="-79"/>
              </a:rPr>
              <a:t>Socket</a:t>
            </a:r>
            <a:endParaRPr lang="en-US" sz="2800" dirty="0"/>
          </a:p>
        </p:txBody>
      </p:sp>
      <p:pic>
        <p:nvPicPr>
          <p:cNvPr id="13" name="Picture 12">
            <a:extLst>
              <a:ext uri="{FF2B5EF4-FFF2-40B4-BE49-F238E27FC236}">
                <a16:creationId xmlns:a16="http://schemas.microsoft.com/office/drawing/2014/main" id="{036A5F6A-46D3-E916-FEBB-C1FFF8DC1C77}"/>
              </a:ext>
            </a:extLst>
          </p:cNvPr>
          <p:cNvPicPr>
            <a:picLocks noChangeAspect="1"/>
          </p:cNvPicPr>
          <p:nvPr/>
        </p:nvPicPr>
        <p:blipFill>
          <a:blip r:embed="rId4"/>
          <a:stretch>
            <a:fillRect/>
          </a:stretch>
        </p:blipFill>
        <p:spPr>
          <a:xfrm>
            <a:off x="8513912" y="3511589"/>
            <a:ext cx="3533775" cy="1843088"/>
          </a:xfrm>
          <a:prstGeom prst="rect">
            <a:avLst/>
          </a:prstGeom>
        </p:spPr>
      </p:pic>
      <p:sp>
        <p:nvSpPr>
          <p:cNvPr id="14" name="TextBox 13">
            <a:extLst>
              <a:ext uri="{FF2B5EF4-FFF2-40B4-BE49-F238E27FC236}">
                <a16:creationId xmlns:a16="http://schemas.microsoft.com/office/drawing/2014/main" id="{AE39C043-5B9D-C194-6D79-9D6EE87A0A4F}"/>
              </a:ext>
            </a:extLst>
          </p:cNvPr>
          <p:cNvSpPr txBox="1"/>
          <p:nvPr/>
        </p:nvSpPr>
        <p:spPr>
          <a:xfrm>
            <a:off x="4471316" y="2880100"/>
            <a:ext cx="3029588" cy="523220"/>
          </a:xfrm>
          <a:prstGeom prst="rect">
            <a:avLst/>
          </a:prstGeom>
          <a:noFill/>
        </p:spPr>
        <p:txBody>
          <a:bodyPr wrap="square">
            <a:spAutoFit/>
          </a:bodyPr>
          <a:lstStyle/>
          <a:p>
            <a:pPr algn="r" rtl="1"/>
            <a:r>
              <a:rPr lang="en-US" sz="2800" dirty="0">
                <a:effectLst/>
                <a:ea typeface="Calibri" panose="020F0502020204030204" pitchFamily="34" charset="0"/>
                <a:cs typeface="David" panose="020E0502060401010101" pitchFamily="34" charset="-79"/>
              </a:rPr>
              <a:t>One Drive</a:t>
            </a:r>
            <a:endParaRPr lang="en-US" sz="2800" dirty="0"/>
          </a:p>
        </p:txBody>
      </p:sp>
    </p:spTree>
    <p:extLst>
      <p:ext uri="{BB962C8B-B14F-4D97-AF65-F5344CB8AC3E}">
        <p14:creationId xmlns:p14="http://schemas.microsoft.com/office/powerpoint/2010/main" val="706444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3650F-1AF2-70D2-1B32-D60D7050E0B7}"/>
              </a:ext>
            </a:extLst>
          </p:cNvPr>
          <p:cNvSpPr>
            <a:spLocks noGrp="1"/>
          </p:cNvSpPr>
          <p:nvPr>
            <p:ph type="title"/>
          </p:nvPr>
        </p:nvSpPr>
        <p:spPr>
          <a:xfrm>
            <a:off x="3719095" y="-188655"/>
            <a:ext cx="10634472" cy="2157984"/>
          </a:xfrm>
        </p:spPr>
        <p:txBody>
          <a:bodyPr/>
          <a:lstStyle/>
          <a:p>
            <a:r>
              <a:rPr lang="he-IL" dirty="0"/>
              <a:t>מתחרים בשוק</a:t>
            </a:r>
            <a:endParaRPr lang="en-IL" dirty="0"/>
          </a:p>
        </p:txBody>
      </p:sp>
      <p:pic>
        <p:nvPicPr>
          <p:cNvPr id="4" name="Picture 3" descr="Icon&#10;&#10;Description automatically generated">
            <a:extLst>
              <a:ext uri="{FF2B5EF4-FFF2-40B4-BE49-F238E27FC236}">
                <a16:creationId xmlns:a16="http://schemas.microsoft.com/office/drawing/2014/main" id="{07B59311-9E16-53CC-C46D-EB0A952869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965" y="2038817"/>
            <a:ext cx="4095115" cy="1541145"/>
          </a:xfrm>
          <a:prstGeom prst="rect">
            <a:avLst/>
          </a:prstGeom>
        </p:spPr>
      </p:pic>
      <p:pic>
        <p:nvPicPr>
          <p:cNvPr id="5" name="Picture 4" descr="A red and black fire extinguisher&#10;&#10;Description automatically generated with low confidence">
            <a:extLst>
              <a:ext uri="{FF2B5EF4-FFF2-40B4-BE49-F238E27FC236}">
                <a16:creationId xmlns:a16="http://schemas.microsoft.com/office/drawing/2014/main" id="{68763FD7-4B84-455F-3710-B6E3D53EB2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0099" y="2061337"/>
            <a:ext cx="1152525" cy="1676400"/>
          </a:xfrm>
          <a:prstGeom prst="rect">
            <a:avLst/>
          </a:prstGeom>
        </p:spPr>
      </p:pic>
      <p:pic>
        <p:nvPicPr>
          <p:cNvPr id="6" name="Picture 5" descr="A close-up of a trophy&#10;&#10;Description automatically generated with medium confidence">
            <a:extLst>
              <a:ext uri="{FF2B5EF4-FFF2-40B4-BE49-F238E27FC236}">
                <a16:creationId xmlns:a16="http://schemas.microsoft.com/office/drawing/2014/main" id="{83E53D36-E031-2D2E-FFF9-9F64BFE3FD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74785" y="1928259"/>
            <a:ext cx="4391025" cy="1895475"/>
          </a:xfrm>
          <a:prstGeom prst="rect">
            <a:avLst/>
          </a:prstGeom>
        </p:spPr>
      </p:pic>
      <p:sp>
        <p:nvSpPr>
          <p:cNvPr id="9" name="Content Placeholder 2">
            <a:extLst>
              <a:ext uri="{FF2B5EF4-FFF2-40B4-BE49-F238E27FC236}">
                <a16:creationId xmlns:a16="http://schemas.microsoft.com/office/drawing/2014/main" id="{33E03F7C-976F-D87F-9920-00B1EDC551A4}"/>
              </a:ext>
            </a:extLst>
          </p:cNvPr>
          <p:cNvSpPr txBox="1">
            <a:spLocks/>
          </p:cNvSpPr>
          <p:nvPr/>
        </p:nvSpPr>
        <p:spPr>
          <a:xfrm>
            <a:off x="241965" y="1455246"/>
            <a:ext cx="9902477" cy="1754867"/>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r>
              <a:rPr lang="en-US" sz="2000" dirty="0">
                <a:latin typeface="Calibri" panose="020F0502020204030204" pitchFamily="34" charset="0"/>
                <a:ea typeface="Calibri" panose="020F0502020204030204" pitchFamily="34" charset="0"/>
                <a:cs typeface="Arial" panose="020B0604020202020204" pitchFamily="34" charset="0"/>
              </a:rPr>
              <a:t>S.CAP</a:t>
            </a:r>
            <a:endParaRPr lang="en-IL" sz="2000" dirty="0">
              <a:latin typeface="Calibri" panose="020F0502020204030204" pitchFamily="34" charset="0"/>
              <a:ea typeface="Calibri" panose="020F0502020204030204" pitchFamily="34" charset="0"/>
              <a:cs typeface="Arial" panose="020B0604020202020204" pitchFamily="34" charset="0"/>
            </a:endParaRPr>
          </a:p>
          <a:p>
            <a:pPr algn="r"/>
            <a:endParaRPr lang="en-IL" dirty="0"/>
          </a:p>
        </p:txBody>
      </p:sp>
      <p:sp>
        <p:nvSpPr>
          <p:cNvPr id="11" name="Content Placeholder 2">
            <a:extLst>
              <a:ext uri="{FF2B5EF4-FFF2-40B4-BE49-F238E27FC236}">
                <a16:creationId xmlns:a16="http://schemas.microsoft.com/office/drawing/2014/main" id="{FB99408E-2098-77A4-14FC-033D96290CDC}"/>
              </a:ext>
            </a:extLst>
          </p:cNvPr>
          <p:cNvSpPr txBox="1">
            <a:spLocks/>
          </p:cNvSpPr>
          <p:nvPr/>
        </p:nvSpPr>
        <p:spPr>
          <a:xfrm>
            <a:off x="-3230215" y="1572439"/>
            <a:ext cx="9902477" cy="1754867"/>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r>
              <a:rPr lang="en-US" sz="1800" dirty="0">
                <a:effectLst/>
                <a:latin typeface="Arial" panose="020B0604020202020204" pitchFamily="34" charset="0"/>
                <a:ea typeface="Calibri" panose="020F0502020204030204" pitchFamily="34" charset="0"/>
              </a:rPr>
              <a:t>Copernic</a:t>
            </a:r>
            <a:endParaRPr lang="en-IL" dirty="0"/>
          </a:p>
        </p:txBody>
      </p:sp>
      <p:sp>
        <p:nvSpPr>
          <p:cNvPr id="12" name="Content Placeholder 2">
            <a:extLst>
              <a:ext uri="{FF2B5EF4-FFF2-40B4-BE49-F238E27FC236}">
                <a16:creationId xmlns:a16="http://schemas.microsoft.com/office/drawing/2014/main" id="{5D8D68C8-667A-522C-D707-60124CBE4DC5}"/>
              </a:ext>
            </a:extLst>
          </p:cNvPr>
          <p:cNvSpPr txBox="1">
            <a:spLocks/>
          </p:cNvSpPr>
          <p:nvPr/>
        </p:nvSpPr>
        <p:spPr>
          <a:xfrm>
            <a:off x="-6841958" y="1478907"/>
            <a:ext cx="9902477" cy="1754867"/>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r>
              <a:rPr lang="en-US" sz="1800" dirty="0" err="1">
                <a:effectLst/>
                <a:latin typeface="Arial" panose="020B0604020202020204" pitchFamily="34" charset="0"/>
                <a:ea typeface="Calibri" panose="020F0502020204030204" pitchFamily="34" charset="0"/>
              </a:rPr>
              <a:t>HydranTech</a:t>
            </a:r>
            <a:endParaRPr lang="en-IL" dirty="0"/>
          </a:p>
        </p:txBody>
      </p:sp>
      <p:sp>
        <p:nvSpPr>
          <p:cNvPr id="15" name="Content Placeholder 2">
            <a:extLst>
              <a:ext uri="{FF2B5EF4-FFF2-40B4-BE49-F238E27FC236}">
                <a16:creationId xmlns:a16="http://schemas.microsoft.com/office/drawing/2014/main" id="{A61088AB-BA70-C5ED-ADAB-644027E6FE48}"/>
              </a:ext>
            </a:extLst>
          </p:cNvPr>
          <p:cNvSpPr txBox="1">
            <a:spLocks/>
          </p:cNvSpPr>
          <p:nvPr/>
        </p:nvSpPr>
        <p:spPr>
          <a:xfrm>
            <a:off x="4795335" y="3787640"/>
            <a:ext cx="1876927" cy="1159447"/>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r>
              <a:rPr lang="he-IL" sz="1800" dirty="0">
                <a:effectLst/>
                <a:ea typeface="Calibri" panose="020F0502020204030204" pitchFamily="34" charset="0"/>
                <a:cs typeface="David" panose="020E0502060401010101" pitchFamily="34" charset="-79"/>
              </a:rPr>
              <a:t>פקק המתחבר בראש הברז כיבוי בעל חיישן נפח</a:t>
            </a:r>
            <a:endParaRPr lang="en-IL" dirty="0"/>
          </a:p>
        </p:txBody>
      </p:sp>
      <p:sp>
        <p:nvSpPr>
          <p:cNvPr id="16" name="Content Placeholder 2">
            <a:extLst>
              <a:ext uri="{FF2B5EF4-FFF2-40B4-BE49-F238E27FC236}">
                <a16:creationId xmlns:a16="http://schemas.microsoft.com/office/drawing/2014/main" id="{C9F7291E-A6ED-5005-AD6E-97B3C424D5AF}"/>
              </a:ext>
            </a:extLst>
          </p:cNvPr>
          <p:cNvSpPr txBox="1">
            <a:spLocks/>
          </p:cNvSpPr>
          <p:nvPr/>
        </p:nvSpPr>
        <p:spPr>
          <a:xfrm>
            <a:off x="8616563" y="3898232"/>
            <a:ext cx="2548742" cy="1159447"/>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r>
              <a:rPr lang="he-IL" sz="1800" dirty="0">
                <a:cs typeface="David" panose="020E0502060401010101" pitchFamily="34" charset="-79"/>
              </a:rPr>
              <a:t>פקק ברז הסנקה עם חיישן מגע עם מים וחיישן סיבוב, משדר סלולרי</a:t>
            </a:r>
            <a:endParaRPr lang="en-IL" sz="1800" dirty="0">
              <a:cs typeface="David" panose="020E0502060401010101" pitchFamily="34" charset="-79"/>
            </a:endParaRPr>
          </a:p>
        </p:txBody>
      </p:sp>
      <p:sp>
        <p:nvSpPr>
          <p:cNvPr id="17" name="Content Placeholder 2">
            <a:extLst>
              <a:ext uri="{FF2B5EF4-FFF2-40B4-BE49-F238E27FC236}">
                <a16:creationId xmlns:a16="http://schemas.microsoft.com/office/drawing/2014/main" id="{50731F24-DA2B-1FE2-38C8-968A302759A1}"/>
              </a:ext>
            </a:extLst>
          </p:cNvPr>
          <p:cNvSpPr txBox="1">
            <a:spLocks/>
          </p:cNvSpPr>
          <p:nvPr/>
        </p:nvSpPr>
        <p:spPr>
          <a:xfrm>
            <a:off x="811111" y="3787640"/>
            <a:ext cx="3072063" cy="1195541"/>
          </a:xfrm>
          <a:prstGeom prst="rect">
            <a:avLst/>
          </a:prstGeom>
        </p:spPr>
        <p:txBody>
          <a:bodyPr vert="horz" lIns="91440" tIns="45720" rIns="91440" bIns="45720" rtlCol="0">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rtl="1"/>
            <a:r>
              <a:rPr lang="he-IL" sz="1800" dirty="0">
                <a:effectLst/>
                <a:ea typeface="Calibri" panose="020F0502020204030204" pitchFamily="34" charset="0"/>
                <a:cs typeface="David" panose="020E0502060401010101" pitchFamily="34" charset="-79"/>
              </a:rPr>
              <a:t>צמיד המתחבר לפני צמיד החזקת צינור הכיבוי, בעל חיישן מגע במים ושידור ברשת סלולרית</a:t>
            </a:r>
            <a:endParaRPr lang="en-IL" dirty="0"/>
          </a:p>
        </p:txBody>
      </p:sp>
    </p:spTree>
    <p:extLst>
      <p:ext uri="{BB962C8B-B14F-4D97-AF65-F5344CB8AC3E}">
        <p14:creationId xmlns:p14="http://schemas.microsoft.com/office/powerpoint/2010/main" val="940840535"/>
      </p:ext>
    </p:extLst>
  </p:cSld>
  <p:clrMapOvr>
    <a:masterClrMapping/>
  </p:clrMapOvr>
</p:sld>
</file>

<file path=ppt/theme/theme1.xml><?xml version="1.0" encoding="utf-8"?>
<a:theme xmlns:a="http://schemas.openxmlformats.org/drawingml/2006/main" name="LevelVTI">
  <a:themeElements>
    <a:clrScheme name="AnalogousFromDarkSeedLeftStep">
      <a:dk1>
        <a:srgbClr val="000000"/>
      </a:dk1>
      <a:lt1>
        <a:srgbClr val="FFFFFF"/>
      </a:lt1>
      <a:dk2>
        <a:srgbClr val="412E24"/>
      </a:dk2>
      <a:lt2>
        <a:srgbClr val="E8E2E8"/>
      </a:lt2>
      <a:accent1>
        <a:srgbClr val="47B547"/>
      </a:accent1>
      <a:accent2>
        <a:srgbClr val="6CB13B"/>
      </a:accent2>
      <a:accent3>
        <a:srgbClr val="98A942"/>
      </a:accent3>
      <a:accent4>
        <a:srgbClr val="B1933B"/>
      </a:accent4>
      <a:accent5>
        <a:srgbClr val="C3744D"/>
      </a:accent5>
      <a:accent6>
        <a:srgbClr val="B13B45"/>
      </a:accent6>
      <a:hlink>
        <a:srgbClr val="AF743A"/>
      </a:hlink>
      <a:folHlink>
        <a:srgbClr val="7F7F7F"/>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docProps/app.xml><?xml version="1.0" encoding="utf-8"?>
<Properties xmlns="http://schemas.openxmlformats.org/officeDocument/2006/extended-properties" xmlns:vt="http://schemas.openxmlformats.org/officeDocument/2006/docPropsVTypes">
  <Template>Gallery</Template>
  <TotalTime>4537</TotalTime>
  <Words>735</Words>
  <Application>Microsoft Office PowerPoint</Application>
  <PresentationFormat>Widescreen</PresentationFormat>
  <Paragraphs>120</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Courier New</vt:lpstr>
      <vt:lpstr>David</vt:lpstr>
      <vt:lpstr>Seaford</vt:lpstr>
      <vt:lpstr>Segoe UI</vt:lpstr>
      <vt:lpstr>LevelVTI</vt:lpstr>
      <vt:lpstr>ניטור בזמן אמת של פתיחת ברזי כיבוי אש</vt:lpstr>
      <vt:lpstr>מבוא</vt:lpstr>
      <vt:lpstr>מטרת הפרויקט</vt:lpstr>
      <vt:lpstr>יעדים ומדדים</vt:lpstr>
      <vt:lpstr>חלופות - בקר</vt:lpstr>
      <vt:lpstr>דיון בחלופות - חיישן</vt:lpstr>
      <vt:lpstr>אמצעי להעברת מידע אלחוטי</vt:lpstr>
      <vt:lpstr>חלופות - ענן</vt:lpstr>
      <vt:lpstr>מתחרים בשוק</vt:lpstr>
      <vt:lpstr>תרשים בלוקים של המערכת</vt:lpstr>
      <vt:lpstr>תיאור המערכת באופן גרפי</vt:lpstr>
      <vt:lpstr>ממשק המשתמש מהGUI</vt:lpstr>
      <vt:lpstr>ממשק המשתמש מהGUI</vt:lpstr>
      <vt:lpstr>ממשק המשתמש GUI</vt:lpstr>
      <vt:lpstr>אלגוריתמים שמיושמים בפרויקט (מצד הרספברי) </vt:lpstr>
      <vt:lpstr>אלגוריתמים שמיושמים בפרויקט (מצד המחשב) </vt:lpstr>
      <vt:lpstr>סיכונים עיקריים ודרכי ההתמודדות איתם</vt:lpstr>
      <vt:lpstr>עתיד הפרויקט (אפשרות לקידום באפיק מסחרי)</vt:lpstr>
      <vt:lpstr>סיכום ומסקנות</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ניטור בזמן אמת של פתיחת ברזי כיבוי אש</dc:title>
  <dc:creator>Idan Treistman</dc:creator>
  <cp:lastModifiedBy>paz lord</cp:lastModifiedBy>
  <cp:revision>21</cp:revision>
  <dcterms:created xsi:type="dcterms:W3CDTF">2023-06-08T05:33:50Z</dcterms:created>
  <dcterms:modified xsi:type="dcterms:W3CDTF">2024-03-24T10:12:26Z</dcterms:modified>
</cp:coreProperties>
</file>

<file path=docProps/thumbnail.jpeg>
</file>